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62" r:id="rId2"/>
    <p:sldId id="259" r:id="rId3"/>
    <p:sldId id="350" r:id="rId4"/>
    <p:sldId id="352" r:id="rId5"/>
    <p:sldId id="353" r:id="rId6"/>
    <p:sldId id="355" r:id="rId7"/>
    <p:sldId id="354" r:id="rId8"/>
    <p:sldId id="359" r:id="rId9"/>
    <p:sldId id="360" r:id="rId10"/>
    <p:sldId id="356" r:id="rId11"/>
    <p:sldId id="361" r:id="rId12"/>
    <p:sldId id="358" r:id="rId13"/>
    <p:sldId id="357" r:id="rId14"/>
    <p:sldId id="260"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3DA8"/>
    <a:srgbClr val="909EE6"/>
    <a:srgbClr val="90C4E8"/>
    <a:srgbClr val="E8E8E8"/>
    <a:srgbClr val="6373BA"/>
    <a:srgbClr val="C5D3FF"/>
    <a:srgbClr val="FFFFFF"/>
    <a:srgbClr val="D4D4D4"/>
    <a:srgbClr val="2CB5E0"/>
    <a:srgbClr val="D3D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68"/>
    <p:restoredTop sz="94674"/>
  </p:normalViewPr>
  <p:slideViewPr>
    <p:cSldViewPr snapToGrid="0">
      <p:cViewPr varScale="1">
        <p:scale>
          <a:sx n="64" d="100"/>
          <a:sy n="64" d="100"/>
        </p:scale>
        <p:origin x="77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A7AEA061-A1DE-AF96-54B3-6CE50D4623A2}"/>
            </a:ext>
          </a:extLst>
        </p:cNvPr>
        <p:cNvGrpSpPr/>
        <p:nvPr/>
      </p:nvGrpSpPr>
      <p:grpSpPr>
        <a:xfrm>
          <a:off x="0" y="0"/>
          <a:ext cx="0" cy="0"/>
          <a:chOff x="0" y="0"/>
          <a:chExt cx="0" cy="0"/>
        </a:xfrm>
      </p:grpSpPr>
      <p:sp>
        <p:nvSpPr>
          <p:cNvPr id="85" name="Google Shape;85;p1:notes">
            <a:extLst>
              <a:ext uri="{FF2B5EF4-FFF2-40B4-BE49-F238E27FC236}">
                <a16:creationId xmlns:a16="http://schemas.microsoft.com/office/drawing/2014/main" id="{F3C00A11-82D5-50D0-0BDF-5E487D448E47}"/>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a:extLst>
              <a:ext uri="{FF2B5EF4-FFF2-40B4-BE49-F238E27FC236}">
                <a16:creationId xmlns:a16="http://schemas.microsoft.com/office/drawing/2014/main" id="{A2DD90B1-3D37-E634-788E-7EEDD55C9088}"/>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a:extLst>
              <a:ext uri="{FF2B5EF4-FFF2-40B4-BE49-F238E27FC236}">
                <a16:creationId xmlns:a16="http://schemas.microsoft.com/office/drawing/2014/main" id="{A9A833ED-D571-D36A-87EA-3EA1CBF32522}"/>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dirty="0"/>
          </a:p>
        </p:txBody>
      </p:sp>
    </p:spTree>
    <p:extLst>
      <p:ext uri="{BB962C8B-B14F-4D97-AF65-F5344CB8AC3E}">
        <p14:creationId xmlns:p14="http://schemas.microsoft.com/office/powerpoint/2010/main" val="3193344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B4ED78C4-AF89-EDA7-3902-8E1E5E19FE05}"/>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2C33380C-6C04-FFDE-8F15-B83BFD1EE809}"/>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36EDC092-8114-BBAB-E613-1A26A8618837}"/>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5202F519-7FF3-35E9-2B84-F89FEF5AACBA}"/>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10</a:t>
            </a:fld>
            <a:endParaRPr dirty="0"/>
          </a:p>
        </p:txBody>
      </p:sp>
    </p:spTree>
    <p:extLst>
      <p:ext uri="{BB962C8B-B14F-4D97-AF65-F5344CB8AC3E}">
        <p14:creationId xmlns:p14="http://schemas.microsoft.com/office/powerpoint/2010/main" val="739953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9143953B-51F9-6B89-A593-BD2E8BE11ABB}"/>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6E583491-46D3-4B14-EFC9-52009B82D1C2}"/>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A673EECC-BE10-CF42-A27A-22E3D9FF7525}"/>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018D884A-ABA0-52B1-0BE8-32AD526E27A5}"/>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11</a:t>
            </a:fld>
            <a:endParaRPr dirty="0"/>
          </a:p>
        </p:txBody>
      </p:sp>
    </p:spTree>
    <p:extLst>
      <p:ext uri="{BB962C8B-B14F-4D97-AF65-F5344CB8AC3E}">
        <p14:creationId xmlns:p14="http://schemas.microsoft.com/office/powerpoint/2010/main" val="2899178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D1C11937-E963-5B80-F90E-59F3EF9BACF0}"/>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674022C2-90DF-6D9B-6BBE-38B0DA95C9D0}"/>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3AF24101-64AA-74E4-75FD-1EB1896690EA}"/>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9255F773-9B3A-9071-DD5A-14A9F3D19C49}"/>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dirty="0"/>
          </a:p>
        </p:txBody>
      </p:sp>
    </p:spTree>
    <p:extLst>
      <p:ext uri="{BB962C8B-B14F-4D97-AF65-F5344CB8AC3E}">
        <p14:creationId xmlns:p14="http://schemas.microsoft.com/office/powerpoint/2010/main" val="2188986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2F125AFE-856A-9A95-F4A2-E95DCD202525}"/>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A7075A1D-923E-D5E4-2996-0D647A60FC1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F0E8035A-4916-EE7C-50A5-34C45FCB125B}"/>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FAB71ED7-8418-D81C-4E16-EDEA161CB3C5}"/>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13</a:t>
            </a:fld>
            <a:endParaRPr dirty="0"/>
          </a:p>
        </p:txBody>
      </p:sp>
    </p:spTree>
    <p:extLst>
      <p:ext uri="{BB962C8B-B14F-4D97-AF65-F5344CB8AC3E}">
        <p14:creationId xmlns:p14="http://schemas.microsoft.com/office/powerpoint/2010/main" val="266172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 EL CIERRE DEBERÁ SER DISEÑADO POR CADA INSTITUCIÓN DE ACUERDO AL MODELO</a:t>
            </a:r>
            <a:endParaRPr dirty="0"/>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1D7E0E74-6287-BF88-25D6-9EB85F171448}"/>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A0F8A09A-A2B7-8F1D-7374-E1D5A5D7393E}"/>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290F74B4-6B12-989A-C3FC-7E76137E23CF}"/>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CA0D2B32-3350-58A6-B78E-5B08A3CB4326}"/>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3</a:t>
            </a:fld>
            <a:endParaRPr dirty="0"/>
          </a:p>
        </p:txBody>
      </p:sp>
    </p:spTree>
    <p:extLst>
      <p:ext uri="{BB962C8B-B14F-4D97-AF65-F5344CB8AC3E}">
        <p14:creationId xmlns:p14="http://schemas.microsoft.com/office/powerpoint/2010/main" val="1343444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124E8E89-BB26-23B9-45AB-A5E27FAF8574}"/>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981B978B-7BED-A7BD-5136-F3955788842D}"/>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677A6A57-DED5-942D-D73F-E65D4B0DFF7D}"/>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05C768E4-B23B-1078-44CF-DCAD13808AB6}"/>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4</a:t>
            </a:fld>
            <a:endParaRPr dirty="0"/>
          </a:p>
        </p:txBody>
      </p:sp>
    </p:spTree>
    <p:extLst>
      <p:ext uri="{BB962C8B-B14F-4D97-AF65-F5344CB8AC3E}">
        <p14:creationId xmlns:p14="http://schemas.microsoft.com/office/powerpoint/2010/main" val="805033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CC1F9A7C-4900-D2BA-6232-D8B2CAB68365}"/>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401EE1D3-E0E4-5016-047A-AB63A2E7E27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AF2BFA82-7581-8AA4-6447-AFFC49AF6206}"/>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D467BE78-E4D6-C390-EA7F-9AD4B703F029}"/>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5</a:t>
            </a:fld>
            <a:endParaRPr dirty="0"/>
          </a:p>
        </p:txBody>
      </p:sp>
    </p:spTree>
    <p:extLst>
      <p:ext uri="{BB962C8B-B14F-4D97-AF65-F5344CB8AC3E}">
        <p14:creationId xmlns:p14="http://schemas.microsoft.com/office/powerpoint/2010/main" val="747848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9A53D4BF-0DB5-DC32-103C-7D41CDF9F0E0}"/>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665CD2DC-B186-BA82-C390-E6EEDA84634B}"/>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A5172EC5-D41D-F4C0-2A83-6093907CDA8C}"/>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B273F060-5AC0-EE83-80D1-C7B898B71825}"/>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6</a:t>
            </a:fld>
            <a:endParaRPr dirty="0"/>
          </a:p>
        </p:txBody>
      </p:sp>
    </p:spTree>
    <p:extLst>
      <p:ext uri="{BB962C8B-B14F-4D97-AF65-F5344CB8AC3E}">
        <p14:creationId xmlns:p14="http://schemas.microsoft.com/office/powerpoint/2010/main" val="466837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F2FE0DFF-D1D3-E62F-6A84-40F283DA63EC}"/>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4D1514B1-1EBB-71C4-91D9-FAB7DECB5F2A}"/>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1E1CB114-313E-A7B9-0FCB-7B39EAD6A256}"/>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3902141C-1F3E-DFFF-7F5E-3E34341E2E9C}"/>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7</a:t>
            </a:fld>
            <a:endParaRPr dirty="0"/>
          </a:p>
        </p:txBody>
      </p:sp>
    </p:spTree>
    <p:extLst>
      <p:ext uri="{BB962C8B-B14F-4D97-AF65-F5344CB8AC3E}">
        <p14:creationId xmlns:p14="http://schemas.microsoft.com/office/powerpoint/2010/main" val="713087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6269DD9B-5E45-B2F3-3EB3-758D77D43D39}"/>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AD97E081-3B66-FE9E-3BAB-37EF0FD28507}"/>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7E054FB6-06B0-DAA3-933C-5E47FA06AA3E}"/>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B04C98DD-7E84-1591-040E-A046ED1B070D}"/>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8</a:t>
            </a:fld>
            <a:endParaRPr dirty="0"/>
          </a:p>
        </p:txBody>
      </p:sp>
    </p:spTree>
    <p:extLst>
      <p:ext uri="{BB962C8B-B14F-4D97-AF65-F5344CB8AC3E}">
        <p14:creationId xmlns:p14="http://schemas.microsoft.com/office/powerpoint/2010/main" val="2275322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a:extLst>
            <a:ext uri="{FF2B5EF4-FFF2-40B4-BE49-F238E27FC236}">
              <a16:creationId xmlns:a16="http://schemas.microsoft.com/office/drawing/2014/main" id="{E980D888-A5AD-833C-F46F-A287E39BC401}"/>
            </a:ext>
          </a:extLst>
        </p:cNvPr>
        <p:cNvGrpSpPr/>
        <p:nvPr/>
      </p:nvGrpSpPr>
      <p:grpSpPr>
        <a:xfrm>
          <a:off x="0" y="0"/>
          <a:ext cx="0" cy="0"/>
          <a:chOff x="0" y="0"/>
          <a:chExt cx="0" cy="0"/>
        </a:xfrm>
      </p:grpSpPr>
      <p:sp>
        <p:nvSpPr>
          <p:cNvPr id="115" name="Google Shape;115;p4:notes">
            <a:extLst>
              <a:ext uri="{FF2B5EF4-FFF2-40B4-BE49-F238E27FC236}">
                <a16:creationId xmlns:a16="http://schemas.microsoft.com/office/drawing/2014/main" id="{C6C555B6-E797-5C92-60DA-BAD0BFC031CB}"/>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a:extLst>
              <a:ext uri="{FF2B5EF4-FFF2-40B4-BE49-F238E27FC236}">
                <a16:creationId xmlns:a16="http://schemas.microsoft.com/office/drawing/2014/main" id="{C0B969DB-D538-9EA4-CEB0-B4FB90CE4FA8}"/>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a:extLst>
              <a:ext uri="{FF2B5EF4-FFF2-40B4-BE49-F238E27FC236}">
                <a16:creationId xmlns:a16="http://schemas.microsoft.com/office/drawing/2014/main" id="{73122E7D-121B-4235-4D23-F6B746154AB9}"/>
              </a:ext>
            </a:extLst>
          </p:cNvPr>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9</a:t>
            </a:fld>
            <a:endParaRPr dirty="0"/>
          </a:p>
        </p:txBody>
      </p:sp>
    </p:spTree>
    <p:extLst>
      <p:ext uri="{BB962C8B-B14F-4D97-AF65-F5344CB8AC3E}">
        <p14:creationId xmlns:p14="http://schemas.microsoft.com/office/powerpoint/2010/main" val="29813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3.png"/><Relationship Id="rId7"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jpe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hyperlink" Target="../Instrumentos%20de%20gesti&#243;n%20PRC%202024/PLANTILLA%20PPT%20-%20MDI.pptx" TargetMode="External"/><Relationship Id="rId12"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9.png"/><Relationship Id="rId11" Type="http://schemas.openxmlformats.org/officeDocument/2006/relationships/hyperlink" Target="../Reuni&#243;n%2024032025/Matriz%20asignaci&#243;n%20unidades%20PRC%202024.xlsx" TargetMode="External"/><Relationship Id="rId5" Type="http://schemas.openxmlformats.org/officeDocument/2006/relationships/hyperlink" Target="../Instrumentos%20de%20gesti&#243;n%20PRC%202024/Form%20inform%20gesti&#243;n%20Unidades.docx" TargetMode="External"/><Relationship Id="rId10" Type="http://schemas.openxmlformats.org/officeDocument/2006/relationships/image" Target="../media/image22.png"/><Relationship Id="rId4" Type="http://schemas.openxmlformats.org/officeDocument/2006/relationships/image" Target="../media/image4.png"/><Relationship Id="rId9"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notesSlide" Target="../notesSlides/notesSlide2.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slideLayout" Target="../slideLayouts/slideLayout1.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image" Target="../media/image4.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image" Target="../media/image3.png"/><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a:extLst>
            <a:ext uri="{FF2B5EF4-FFF2-40B4-BE49-F238E27FC236}">
              <a16:creationId xmlns:a16="http://schemas.microsoft.com/office/drawing/2014/main" id="{25031D49-6751-802D-2EC6-A6FDE5626446}"/>
            </a:ext>
          </a:extLst>
        </p:cNvPr>
        <p:cNvGrpSpPr/>
        <p:nvPr/>
      </p:nvGrpSpPr>
      <p:grpSpPr>
        <a:xfrm>
          <a:off x="0" y="0"/>
          <a:ext cx="0" cy="0"/>
          <a:chOff x="0" y="0"/>
          <a:chExt cx="0" cy="0"/>
        </a:xfrm>
      </p:grpSpPr>
      <p:pic>
        <p:nvPicPr>
          <p:cNvPr id="4" name="Imagen 3">
            <a:extLst>
              <a:ext uri="{FF2B5EF4-FFF2-40B4-BE49-F238E27FC236}">
                <a16:creationId xmlns:a16="http://schemas.microsoft.com/office/drawing/2014/main" id="{08DF20FA-8102-E8AB-3DF4-56C333E5A13C}"/>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6" name="Google Shape;90;p1">
            <a:extLst>
              <a:ext uri="{FF2B5EF4-FFF2-40B4-BE49-F238E27FC236}">
                <a16:creationId xmlns:a16="http://schemas.microsoft.com/office/drawing/2014/main" id="{405618BD-4C87-84F9-4C9D-F748FC648589}"/>
              </a:ext>
            </a:extLst>
          </p:cNvPr>
          <p:cNvSpPr txBox="1"/>
          <p:nvPr/>
        </p:nvSpPr>
        <p:spPr>
          <a:xfrm>
            <a:off x="5598695" y="1239947"/>
            <a:ext cx="5857384" cy="2554505"/>
          </a:xfrm>
          <a:prstGeom prst="rect">
            <a:avLst/>
          </a:prstGeom>
          <a:noFill/>
          <a:ln>
            <a:noFill/>
          </a:ln>
        </p:spPr>
        <p:txBody>
          <a:bodyPr spcFirstLastPara="1" wrap="square" lIns="91425" tIns="45700" rIns="91425" bIns="45700" anchor="t" anchorCtr="0">
            <a:spAutoFit/>
          </a:bodyPr>
          <a:lstStyle/>
          <a:p>
            <a:pPr>
              <a:lnSpc>
                <a:spcPct val="100000"/>
              </a:lnSpc>
              <a:spcBef>
                <a:spcPct val="0"/>
              </a:spcBef>
              <a:buFontTx/>
              <a:buNone/>
            </a:pPr>
            <a:r>
              <a:rPr lang="es-EC" sz="4000" noProof="0" dirty="0">
                <a:solidFill>
                  <a:schemeClr val="bg1">
                    <a:lumMod val="85000"/>
                  </a:schemeClr>
                </a:solidFill>
                <a:latin typeface="Arial" panose="020B0604020202020204" pitchFamily="34" charset="0"/>
              </a:rPr>
              <a:t>Aplicación Ley Orgánica de Participación Ciudadana y Control Social</a:t>
            </a:r>
          </a:p>
        </p:txBody>
      </p:sp>
      <p:pic>
        <p:nvPicPr>
          <p:cNvPr id="11" name="Imagen 10">
            <a:extLst>
              <a:ext uri="{FF2B5EF4-FFF2-40B4-BE49-F238E27FC236}">
                <a16:creationId xmlns:a16="http://schemas.microsoft.com/office/drawing/2014/main" id="{A97CA103-F073-4CAD-DBE8-AAE69061FA0B}"/>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7288304" y="5693171"/>
            <a:ext cx="4467720" cy="884938"/>
          </a:xfrm>
          <a:prstGeom prst="rect">
            <a:avLst/>
          </a:prstGeom>
        </p:spPr>
      </p:pic>
      <p:sp>
        <p:nvSpPr>
          <p:cNvPr id="3" name="Google Shape;90;p1">
            <a:extLst>
              <a:ext uri="{FF2B5EF4-FFF2-40B4-BE49-F238E27FC236}">
                <a16:creationId xmlns:a16="http://schemas.microsoft.com/office/drawing/2014/main" id="{3A600E37-0747-A6D5-42E9-E938B90B3B80}"/>
              </a:ext>
            </a:extLst>
          </p:cNvPr>
          <p:cNvSpPr txBox="1"/>
          <p:nvPr/>
        </p:nvSpPr>
        <p:spPr>
          <a:xfrm>
            <a:off x="6849453" y="3679101"/>
            <a:ext cx="4276842" cy="1938952"/>
          </a:xfrm>
          <a:prstGeom prst="rect">
            <a:avLst/>
          </a:prstGeom>
          <a:noFill/>
          <a:ln>
            <a:noFill/>
          </a:ln>
        </p:spPr>
        <p:txBody>
          <a:bodyPr spcFirstLastPara="1" wrap="square" lIns="91425" tIns="45700" rIns="91425" bIns="45700" anchor="t" anchorCtr="0">
            <a:spAutoFit/>
          </a:bodyPr>
          <a:lstStyle/>
          <a:p>
            <a:pPr algn="r">
              <a:lnSpc>
                <a:spcPct val="100000"/>
              </a:lnSpc>
              <a:spcBef>
                <a:spcPct val="0"/>
              </a:spcBef>
              <a:buFontTx/>
              <a:buNone/>
            </a:pPr>
            <a:r>
              <a:rPr lang="es-EC" sz="4000" b="1" noProof="0" dirty="0">
                <a:solidFill>
                  <a:schemeClr val="bg1">
                    <a:lumMod val="50000"/>
                  </a:schemeClr>
                </a:solidFill>
                <a:latin typeface="Arial" panose="020B0604020202020204" pitchFamily="34" charset="0"/>
              </a:rPr>
              <a:t>RENDICION DE CUENTAS</a:t>
            </a:r>
          </a:p>
          <a:p>
            <a:pPr algn="r">
              <a:lnSpc>
                <a:spcPct val="100000"/>
              </a:lnSpc>
              <a:spcBef>
                <a:spcPct val="0"/>
              </a:spcBef>
              <a:buFontTx/>
              <a:buNone/>
            </a:pPr>
            <a:r>
              <a:rPr lang="es-EC" sz="4000" b="1" noProof="0" dirty="0">
                <a:solidFill>
                  <a:schemeClr val="bg1">
                    <a:lumMod val="50000"/>
                  </a:schemeClr>
                </a:solidFill>
                <a:latin typeface="Arial" panose="020B0604020202020204" pitchFamily="34" charset="0"/>
              </a:rPr>
              <a:t>2024</a:t>
            </a:r>
          </a:p>
        </p:txBody>
      </p:sp>
    </p:spTree>
    <p:extLst>
      <p:ext uri="{BB962C8B-B14F-4D97-AF65-F5344CB8AC3E}">
        <p14:creationId xmlns:p14="http://schemas.microsoft.com/office/powerpoint/2010/main" val="3864540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9B2CE4A4-371E-195B-CC33-AC5DC97E672C}"/>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E5DC6C3A-CF42-ED6C-1238-66F71BFA10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FFEED502-E967-99E0-CF5B-C8C23AB7DCA2}"/>
              </a:ext>
            </a:extLst>
          </p:cNvPr>
          <p:cNvSpPr txBox="1"/>
          <p:nvPr/>
        </p:nvSpPr>
        <p:spPr>
          <a:xfrm>
            <a:off x="625667" y="231150"/>
            <a:ext cx="8983028"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dirty="0">
                <a:solidFill>
                  <a:srgbClr val="4C3DA8"/>
                </a:solidFill>
                <a:latin typeface="+mn-lt"/>
                <a:cs typeface="Arial" panose="020B0604020202020204" pitchFamily="34" charset="0"/>
              </a:rPr>
              <a:t>Fase 3 </a:t>
            </a:r>
            <a:r>
              <a:rPr lang="es-EC" sz="2400" dirty="0">
                <a:solidFill>
                  <a:srgbClr val="4C3DA8"/>
                </a:solidFill>
                <a:latin typeface="+mn-lt"/>
                <a:cs typeface="Arial" panose="020B0604020202020204" pitchFamily="34" charset="0"/>
              </a:rPr>
              <a:t>Entrega de informe de rendición de cuentas al CPCCS</a:t>
            </a:r>
            <a:endParaRPr lang="es-EC" sz="2500" dirty="0">
              <a:solidFill>
                <a:srgbClr val="4C3DA8"/>
              </a:solidFill>
              <a:latin typeface="+mn-lt"/>
              <a:cs typeface="Arial" panose="020B0604020202020204" pitchFamily="34" charset="0"/>
            </a:endParaRPr>
          </a:p>
        </p:txBody>
      </p:sp>
      <p:pic>
        <p:nvPicPr>
          <p:cNvPr id="7" name="Imagen 6">
            <a:extLst>
              <a:ext uri="{FF2B5EF4-FFF2-40B4-BE49-F238E27FC236}">
                <a16:creationId xmlns:a16="http://schemas.microsoft.com/office/drawing/2014/main" id="{D999BC7A-6E0A-A6FC-5BB3-BCE1591336B0}"/>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grpSp>
        <p:nvGrpSpPr>
          <p:cNvPr id="2" name="9 Grupo">
            <a:extLst>
              <a:ext uri="{FF2B5EF4-FFF2-40B4-BE49-F238E27FC236}">
                <a16:creationId xmlns:a16="http://schemas.microsoft.com/office/drawing/2014/main" id="{83F7FDFF-883B-586F-2AA6-B101E649B29E}"/>
              </a:ext>
            </a:extLst>
          </p:cNvPr>
          <p:cNvGrpSpPr/>
          <p:nvPr/>
        </p:nvGrpSpPr>
        <p:grpSpPr>
          <a:xfrm>
            <a:off x="2036398" y="2747474"/>
            <a:ext cx="2726102" cy="1363051"/>
            <a:chOff x="319139" y="1617956"/>
            <a:chExt cx="2726102" cy="1363051"/>
          </a:xfrm>
          <a:solidFill>
            <a:srgbClr val="00B0F0"/>
          </a:solidFill>
          <a:scene3d>
            <a:camera prst="orthographicFront"/>
            <a:lightRig rig="threePt" dir="t">
              <a:rot lat="0" lon="0" rev="7500000"/>
            </a:lightRig>
          </a:scene3d>
        </p:grpSpPr>
        <p:sp>
          <p:nvSpPr>
            <p:cNvPr id="4" name="19 Rectángulo redondeado">
              <a:extLst>
                <a:ext uri="{FF2B5EF4-FFF2-40B4-BE49-F238E27FC236}">
                  <a16:creationId xmlns:a16="http://schemas.microsoft.com/office/drawing/2014/main" id="{42CE86F3-08A4-2AA0-F0C5-D43B3DF34BF5}"/>
                </a:ext>
              </a:extLst>
            </p:cNvPr>
            <p:cNvSpPr/>
            <p:nvPr/>
          </p:nvSpPr>
          <p:spPr>
            <a:xfrm>
              <a:off x="319139" y="1617956"/>
              <a:ext cx="2726102" cy="1363051"/>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5" name="20 Rectángulo">
              <a:extLst>
                <a:ext uri="{FF2B5EF4-FFF2-40B4-BE49-F238E27FC236}">
                  <a16:creationId xmlns:a16="http://schemas.microsoft.com/office/drawing/2014/main" id="{DB2DAB31-FCF3-0028-86E3-156C843F2AF5}"/>
                </a:ext>
              </a:extLst>
            </p:cNvPr>
            <p:cNvSpPr/>
            <p:nvPr/>
          </p:nvSpPr>
          <p:spPr>
            <a:xfrm>
              <a:off x="359061" y="1657878"/>
              <a:ext cx="2646258" cy="1283207"/>
            </a:xfrm>
            <a:prstGeom prst="rect">
              <a:avLst/>
            </a:prstGeom>
            <a:grpFill/>
            <a:sp3d/>
          </p:spPr>
          <p:style>
            <a:lnRef idx="0">
              <a:scrgbClr r="0" g="0" b="0"/>
            </a:lnRef>
            <a:fillRef idx="0">
              <a:scrgbClr r="0" g="0" b="0"/>
            </a:fillRef>
            <a:effectRef idx="0">
              <a:scrgbClr r="0" g="0" b="0"/>
            </a:effectRef>
            <a:fontRef idx="minor">
              <a:schemeClr val="lt1"/>
            </a:fontRef>
          </p:style>
          <p:txBody>
            <a:bodyPr lIns="7620" tIns="7620" rIns="7620" bIns="7620" spcCol="1270" anchor="ctr"/>
            <a:lstStyle/>
            <a:p>
              <a:pPr algn="ctr" defTabSz="533400" eaLnBrk="1" hangingPunct="1">
                <a:lnSpc>
                  <a:spcPct val="90000"/>
                </a:lnSpc>
                <a:spcAft>
                  <a:spcPct val="35000"/>
                </a:spcAft>
                <a:defRPr/>
              </a:pPr>
              <a:r>
                <a:rPr lang="es-EC" sz="1200" dirty="0">
                  <a:solidFill>
                    <a:schemeClr val="tx1"/>
                  </a:solidFill>
                  <a:latin typeface="Segoe"/>
                  <a:cs typeface="Arial" panose="020B0604020202020204" pitchFamily="34" charset="0"/>
                </a:rPr>
                <a:t>ENTREGA DE INFORME DE RENDICIÓN DE CUENTAS AL CPCCS           </a:t>
              </a:r>
            </a:p>
          </p:txBody>
        </p:sp>
      </p:grpSp>
      <p:grpSp>
        <p:nvGrpSpPr>
          <p:cNvPr id="6" name="10 Grupo">
            <a:extLst>
              <a:ext uri="{FF2B5EF4-FFF2-40B4-BE49-F238E27FC236}">
                <a16:creationId xmlns:a16="http://schemas.microsoft.com/office/drawing/2014/main" id="{D69C49E6-B89D-4194-E6A7-B9CCAAF6083F}"/>
              </a:ext>
            </a:extLst>
          </p:cNvPr>
          <p:cNvGrpSpPr/>
          <p:nvPr/>
        </p:nvGrpSpPr>
        <p:grpSpPr>
          <a:xfrm>
            <a:off x="5834841" y="2728180"/>
            <a:ext cx="3081777" cy="1577217"/>
            <a:chOff x="3793748" y="18797"/>
            <a:chExt cx="3081777" cy="4525330"/>
          </a:xfrm>
          <a:solidFill>
            <a:schemeClr val="accent5">
              <a:lumMod val="20000"/>
              <a:lumOff val="80000"/>
            </a:schemeClr>
          </a:solidFill>
          <a:scene3d>
            <a:camera prst="orthographicFront"/>
            <a:lightRig rig="threePt" dir="t">
              <a:rot lat="0" lon="0" rev="7500000"/>
            </a:lightRig>
          </a:scene3d>
        </p:grpSpPr>
        <p:sp>
          <p:nvSpPr>
            <p:cNvPr id="8" name="17 Rectángulo redondeado">
              <a:extLst>
                <a:ext uri="{FF2B5EF4-FFF2-40B4-BE49-F238E27FC236}">
                  <a16:creationId xmlns:a16="http://schemas.microsoft.com/office/drawing/2014/main" id="{99DBF991-C1D1-FB0F-3B0C-2F84D45EA062}"/>
                </a:ext>
              </a:extLst>
            </p:cNvPr>
            <p:cNvSpPr/>
            <p:nvPr/>
          </p:nvSpPr>
          <p:spPr>
            <a:xfrm>
              <a:off x="3793748" y="18797"/>
              <a:ext cx="3081777" cy="4525330"/>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sp>
          <p:nvSpPr>
            <p:cNvPr id="9" name="18 Rectángulo">
              <a:extLst>
                <a:ext uri="{FF2B5EF4-FFF2-40B4-BE49-F238E27FC236}">
                  <a16:creationId xmlns:a16="http://schemas.microsoft.com/office/drawing/2014/main" id="{F6BE51BD-2789-A1A1-AFB4-330BA17E888A}"/>
                </a:ext>
              </a:extLst>
            </p:cNvPr>
            <p:cNvSpPr/>
            <p:nvPr/>
          </p:nvSpPr>
          <p:spPr>
            <a:xfrm>
              <a:off x="3884010" y="109059"/>
              <a:ext cx="2901253" cy="4344806"/>
            </a:xfrm>
            <a:prstGeom prst="rect">
              <a:avLst/>
            </a:prstGeom>
            <a:grpFill/>
            <a:sp3d/>
          </p:spPr>
          <p:style>
            <a:lnRef idx="0">
              <a:scrgbClr r="0" g="0" b="0"/>
            </a:lnRef>
            <a:fillRef idx="0">
              <a:scrgbClr r="0" g="0" b="0"/>
            </a:fillRef>
            <a:effectRef idx="0">
              <a:scrgbClr r="0" g="0" b="0"/>
            </a:effectRef>
            <a:fontRef idx="minor">
              <a:schemeClr val="lt1"/>
            </a:fontRef>
          </p:style>
          <p:txBody>
            <a:bodyPr lIns="8255" tIns="8255" rIns="8255" bIns="8255" spcCol="1270" anchor="ctr"/>
            <a:lstStyle/>
            <a:p>
              <a:pPr defTabSz="577850" eaLnBrk="1" hangingPunct="1">
                <a:lnSpc>
                  <a:spcPct val="90000"/>
                </a:lnSpc>
                <a:spcAft>
                  <a:spcPct val="35000"/>
                </a:spcAft>
                <a:defRPr/>
              </a:pPr>
              <a:r>
                <a:rPr lang="es-EC" sz="1300" dirty="0">
                  <a:solidFill>
                    <a:schemeClr val="tx1"/>
                  </a:solidFill>
                  <a:latin typeface="Segoe"/>
                  <a:cs typeface="Arial" panose="020B0604020202020204" pitchFamily="34" charset="0"/>
                </a:rPr>
                <a:t>Ingreso al sistema de Rendición de Cuentas a través de la página web del CPCCS el formulario de Rendición de Cuentas.</a:t>
              </a:r>
            </a:p>
            <a:p>
              <a:pPr defTabSz="577850" eaLnBrk="1" hangingPunct="1">
                <a:lnSpc>
                  <a:spcPct val="90000"/>
                </a:lnSpc>
                <a:spcAft>
                  <a:spcPct val="35000"/>
                </a:spcAft>
                <a:defRPr/>
              </a:pPr>
              <a:endParaRPr lang="es-EC" sz="1300" dirty="0">
                <a:solidFill>
                  <a:schemeClr val="tx1"/>
                </a:solidFill>
                <a:latin typeface="Segoe"/>
                <a:cs typeface="Arial" panose="020B0604020202020204" pitchFamily="34" charset="0"/>
              </a:endParaRPr>
            </a:p>
          </p:txBody>
        </p:sp>
      </p:grpSp>
      <p:cxnSp>
        <p:nvCxnSpPr>
          <p:cNvPr id="10" name="5 Conector recto">
            <a:extLst>
              <a:ext uri="{FF2B5EF4-FFF2-40B4-BE49-F238E27FC236}">
                <a16:creationId xmlns:a16="http://schemas.microsoft.com/office/drawing/2014/main" id="{FF32C47A-5784-6540-D577-CD7B35B064C5}"/>
              </a:ext>
            </a:extLst>
          </p:cNvPr>
          <p:cNvCxnSpPr/>
          <p:nvPr/>
        </p:nvCxnSpPr>
        <p:spPr>
          <a:xfrm flipV="1">
            <a:off x="4761762" y="3428999"/>
            <a:ext cx="879475" cy="0"/>
          </a:xfrm>
          <a:prstGeom prst="line">
            <a:avLst/>
          </a:prstGeom>
          <a:ln>
            <a:solidFill>
              <a:srgbClr val="57D970"/>
            </a:solidFill>
          </a:ln>
        </p:spPr>
        <p:style>
          <a:lnRef idx="1">
            <a:schemeClr val="accent1"/>
          </a:lnRef>
          <a:fillRef idx="0">
            <a:schemeClr val="accent1"/>
          </a:fillRef>
          <a:effectRef idx="0">
            <a:schemeClr val="accent1"/>
          </a:effectRef>
          <a:fontRef idx="minor">
            <a:schemeClr val="tx1"/>
          </a:fontRef>
        </p:style>
      </p:cxnSp>
      <p:sp>
        <p:nvSpPr>
          <p:cNvPr id="12" name="Onda 11">
            <a:extLst>
              <a:ext uri="{FF2B5EF4-FFF2-40B4-BE49-F238E27FC236}">
                <a16:creationId xmlns:a16="http://schemas.microsoft.com/office/drawing/2014/main" id="{5B393C05-3FF5-330C-97B0-6E7543590203}"/>
              </a:ext>
            </a:extLst>
          </p:cNvPr>
          <p:cNvSpPr/>
          <p:nvPr/>
        </p:nvSpPr>
        <p:spPr>
          <a:xfrm>
            <a:off x="1561124" y="1544184"/>
            <a:ext cx="1838325" cy="477838"/>
          </a:xfrm>
          <a:prstGeom prst="wave">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s-EC" dirty="0">
                <a:latin typeface="Segoe"/>
                <a:cs typeface="Arial" panose="020B0604020202020204" pitchFamily="34" charset="0"/>
              </a:rPr>
              <a:t>JULIO-AGOSTO</a:t>
            </a:r>
          </a:p>
        </p:txBody>
      </p:sp>
    </p:spTree>
    <p:extLst>
      <p:ext uri="{BB962C8B-B14F-4D97-AF65-F5344CB8AC3E}">
        <p14:creationId xmlns:p14="http://schemas.microsoft.com/office/powerpoint/2010/main" val="3872261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A0F3025F-0DB3-1BF4-FAA1-66DF42FB00AE}"/>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13A709FB-4E95-3A4E-DBDE-BF4EA9B4922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FD2C382D-56C0-5BC8-9142-3B422214A0B8}"/>
              </a:ext>
            </a:extLst>
          </p:cNvPr>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Consideraciones</a:t>
            </a:r>
          </a:p>
        </p:txBody>
      </p:sp>
      <p:pic>
        <p:nvPicPr>
          <p:cNvPr id="7" name="Imagen 6">
            <a:extLst>
              <a:ext uri="{FF2B5EF4-FFF2-40B4-BE49-F238E27FC236}">
                <a16:creationId xmlns:a16="http://schemas.microsoft.com/office/drawing/2014/main" id="{C91ADC49-E98F-C4CB-E25D-2F2EA89E5616}"/>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283970" y="6054171"/>
            <a:ext cx="3585501" cy="718469"/>
          </a:xfrm>
          <a:prstGeom prst="rect">
            <a:avLst/>
          </a:prstGeom>
        </p:spPr>
      </p:pic>
      <p:grpSp>
        <p:nvGrpSpPr>
          <p:cNvPr id="5" name="组合 25">
            <a:extLst>
              <a:ext uri="{FF2B5EF4-FFF2-40B4-BE49-F238E27FC236}">
                <a16:creationId xmlns:a16="http://schemas.microsoft.com/office/drawing/2014/main" id="{72C2B2B0-92F1-33DB-3838-78DB5B855DBA}"/>
              </a:ext>
            </a:extLst>
          </p:cNvPr>
          <p:cNvGrpSpPr/>
          <p:nvPr/>
        </p:nvGrpSpPr>
        <p:grpSpPr>
          <a:xfrm>
            <a:off x="4108131" y="4680892"/>
            <a:ext cx="7240605" cy="652284"/>
            <a:chOff x="5519357" y="2845462"/>
            <a:chExt cx="4464595" cy="652284"/>
          </a:xfrm>
        </p:grpSpPr>
        <p:sp>
          <p:nvSpPr>
            <p:cNvPr id="6" name="Rectangle 14">
              <a:extLst>
                <a:ext uri="{FF2B5EF4-FFF2-40B4-BE49-F238E27FC236}">
                  <a16:creationId xmlns:a16="http://schemas.microsoft.com/office/drawing/2014/main" id="{49474770-29C1-44E1-A7E1-510B1A68FD05}"/>
                </a:ext>
              </a:extLst>
            </p:cNvPr>
            <p:cNvSpPr/>
            <p:nvPr/>
          </p:nvSpPr>
          <p:spPr>
            <a:xfrm>
              <a:off x="6215443" y="2845462"/>
              <a:ext cx="3768509" cy="566565"/>
            </a:xfrm>
            <a:prstGeom prst="rect">
              <a:avLst/>
            </a:prstGeom>
          </p:spPr>
          <p:txBody>
            <a:bodyPr wrap="square">
              <a:spAutoFit/>
            </a:bodyPr>
            <a:lstStyle/>
            <a:p>
              <a:pPr algn="just">
                <a:lnSpc>
                  <a:spcPct val="115000"/>
                </a:lnSpc>
                <a:spcAft>
                  <a:spcPts val="1000"/>
                </a:spcAft>
                <a:buFont typeface="Arial" panose="020B0604020202020204" pitchFamily="34" charset="0"/>
                <a:buNone/>
              </a:pPr>
              <a:r>
                <a:rPr lang="es-EC" altLang="es-EC" dirty="0">
                  <a:latin typeface="Segoe"/>
                </a:rPr>
                <a:t>El CPCCS al incumplimiento emitirá la respectiva resolución que de inicio al proceso de investigación sin perjuicio de las sanciones previstas en LOTAIP</a:t>
              </a:r>
              <a:r>
                <a:rPr lang="es-EC" altLang="es-EC" sz="1400" dirty="0">
                  <a:solidFill>
                    <a:srgbClr val="4C3DA8"/>
                  </a:solidFill>
                  <a:latin typeface="Segoe"/>
                </a:rPr>
                <a:t>.</a:t>
              </a:r>
            </a:p>
          </p:txBody>
        </p:sp>
        <p:grpSp>
          <p:nvGrpSpPr>
            <p:cNvPr id="8" name="组合 27">
              <a:extLst>
                <a:ext uri="{FF2B5EF4-FFF2-40B4-BE49-F238E27FC236}">
                  <a16:creationId xmlns:a16="http://schemas.microsoft.com/office/drawing/2014/main" id="{E1BA65C2-A487-2DAD-005A-594C978A5165}"/>
                </a:ext>
              </a:extLst>
            </p:cNvPr>
            <p:cNvGrpSpPr/>
            <p:nvPr/>
          </p:nvGrpSpPr>
          <p:grpSpPr>
            <a:xfrm>
              <a:off x="5519357" y="2866804"/>
              <a:ext cx="652843" cy="630942"/>
              <a:chOff x="5519357" y="2866804"/>
              <a:chExt cx="652843" cy="630942"/>
            </a:xfrm>
          </p:grpSpPr>
          <p:sp>
            <p:nvSpPr>
              <p:cNvPr id="9" name="Rounded Rectangle 23">
                <a:extLst>
                  <a:ext uri="{FF2B5EF4-FFF2-40B4-BE49-F238E27FC236}">
                    <a16:creationId xmlns:a16="http://schemas.microsoft.com/office/drawing/2014/main" id="{215A967C-CE65-5F50-18D9-3126F0D09DE0}"/>
                  </a:ext>
                </a:extLst>
              </p:cNvPr>
              <p:cNvSpPr/>
              <p:nvPr/>
            </p:nvSpPr>
            <p:spPr>
              <a:xfrm>
                <a:off x="5519357" y="2866804"/>
                <a:ext cx="652843" cy="63094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Segoe"/>
                  <a:cs typeface="+mn-ea"/>
                  <a:sym typeface="+mn-lt"/>
                </a:endParaRPr>
              </a:p>
            </p:txBody>
          </p:sp>
          <p:sp>
            <p:nvSpPr>
              <p:cNvPr id="10" name="Freeform 11">
                <a:extLst>
                  <a:ext uri="{FF2B5EF4-FFF2-40B4-BE49-F238E27FC236}">
                    <a16:creationId xmlns:a16="http://schemas.microsoft.com/office/drawing/2014/main" id="{D39F68DA-DFC9-80FC-A5B5-94D64676D4A1}"/>
                  </a:ext>
                </a:extLst>
              </p:cNvPr>
              <p:cNvSpPr>
                <a:spLocks noEditPoints="1"/>
              </p:cNvSpPr>
              <p:nvPr/>
            </p:nvSpPr>
            <p:spPr bwMode="auto">
              <a:xfrm>
                <a:off x="5659308" y="3016598"/>
                <a:ext cx="372940" cy="331354"/>
              </a:xfrm>
              <a:custGeom>
                <a:avLst/>
                <a:gdLst>
                  <a:gd name="T0" fmla="*/ 133 w 134"/>
                  <a:gd name="T1" fmla="*/ 16 h 119"/>
                  <a:gd name="T2" fmla="*/ 121 w 134"/>
                  <a:gd name="T3" fmla="*/ 5 h 119"/>
                  <a:gd name="T4" fmla="*/ 115 w 134"/>
                  <a:gd name="T5" fmla="*/ 5 h 119"/>
                  <a:gd name="T6" fmla="*/ 114 w 134"/>
                  <a:gd name="T7" fmla="*/ 8 h 119"/>
                  <a:gd name="T8" fmla="*/ 111 w 134"/>
                  <a:gd name="T9" fmla="*/ 9 h 119"/>
                  <a:gd name="T10" fmla="*/ 111 w 134"/>
                  <a:gd name="T11" fmla="*/ 9 h 119"/>
                  <a:gd name="T12" fmla="*/ 81 w 134"/>
                  <a:gd name="T13" fmla="*/ 39 h 119"/>
                  <a:gd name="T14" fmla="*/ 79 w 134"/>
                  <a:gd name="T15" fmla="*/ 47 h 119"/>
                  <a:gd name="T16" fmla="*/ 82 w 134"/>
                  <a:gd name="T17" fmla="*/ 50 h 119"/>
                  <a:gd name="T18" fmla="*/ 82 w 134"/>
                  <a:gd name="T19" fmla="*/ 50 h 119"/>
                  <a:gd name="T20" fmla="*/ 83 w 134"/>
                  <a:gd name="T21" fmla="*/ 51 h 119"/>
                  <a:gd name="T22" fmla="*/ 76 w 134"/>
                  <a:gd name="T23" fmla="*/ 57 h 119"/>
                  <a:gd name="T24" fmla="*/ 54 w 134"/>
                  <a:gd name="T25" fmla="*/ 35 h 119"/>
                  <a:gd name="T26" fmla="*/ 47 w 134"/>
                  <a:gd name="T27" fmla="*/ 10 h 119"/>
                  <a:gd name="T28" fmla="*/ 21 w 134"/>
                  <a:gd name="T29" fmla="*/ 3 h 119"/>
                  <a:gd name="T30" fmla="*/ 36 w 134"/>
                  <a:gd name="T31" fmla="*/ 18 h 119"/>
                  <a:gd name="T32" fmla="*/ 32 w 134"/>
                  <a:gd name="T33" fmla="*/ 32 h 119"/>
                  <a:gd name="T34" fmla="*/ 18 w 134"/>
                  <a:gd name="T35" fmla="*/ 36 h 119"/>
                  <a:gd name="T36" fmla="*/ 3 w 134"/>
                  <a:gd name="T37" fmla="*/ 21 h 119"/>
                  <a:gd name="T38" fmla="*/ 10 w 134"/>
                  <a:gd name="T39" fmla="*/ 47 h 119"/>
                  <a:gd name="T40" fmla="*/ 36 w 134"/>
                  <a:gd name="T41" fmla="*/ 53 h 119"/>
                  <a:gd name="T42" fmla="*/ 37 w 134"/>
                  <a:gd name="T43" fmla="*/ 53 h 119"/>
                  <a:gd name="T44" fmla="*/ 58 w 134"/>
                  <a:gd name="T45" fmla="*/ 75 h 119"/>
                  <a:gd name="T46" fmla="*/ 38 w 134"/>
                  <a:gd name="T47" fmla="*/ 96 h 119"/>
                  <a:gd name="T48" fmla="*/ 36 w 134"/>
                  <a:gd name="T49" fmla="*/ 95 h 119"/>
                  <a:gd name="T50" fmla="*/ 31 w 134"/>
                  <a:gd name="T51" fmla="*/ 99 h 119"/>
                  <a:gd name="T52" fmla="*/ 21 w 134"/>
                  <a:gd name="T53" fmla="*/ 115 h 119"/>
                  <a:gd name="T54" fmla="*/ 23 w 134"/>
                  <a:gd name="T55" fmla="*/ 117 h 119"/>
                  <a:gd name="T56" fmla="*/ 39 w 134"/>
                  <a:gd name="T57" fmla="*/ 107 h 119"/>
                  <a:gd name="T58" fmla="*/ 43 w 134"/>
                  <a:gd name="T59" fmla="*/ 101 h 119"/>
                  <a:gd name="T60" fmla="*/ 42 w 134"/>
                  <a:gd name="T61" fmla="*/ 100 h 119"/>
                  <a:gd name="T62" fmla="*/ 63 w 134"/>
                  <a:gd name="T63" fmla="*/ 80 h 119"/>
                  <a:gd name="T64" fmla="*/ 98 w 134"/>
                  <a:gd name="T65" fmla="*/ 115 h 119"/>
                  <a:gd name="T66" fmla="*/ 107 w 134"/>
                  <a:gd name="T67" fmla="*/ 119 h 119"/>
                  <a:gd name="T68" fmla="*/ 116 w 134"/>
                  <a:gd name="T69" fmla="*/ 115 h 119"/>
                  <a:gd name="T70" fmla="*/ 116 w 134"/>
                  <a:gd name="T71" fmla="*/ 97 h 119"/>
                  <a:gd name="T72" fmla="*/ 81 w 134"/>
                  <a:gd name="T73" fmla="*/ 62 h 119"/>
                  <a:gd name="T74" fmla="*/ 87 w 134"/>
                  <a:gd name="T75" fmla="*/ 56 h 119"/>
                  <a:gd name="T76" fmla="*/ 90 w 134"/>
                  <a:gd name="T77" fmla="*/ 59 h 119"/>
                  <a:gd name="T78" fmla="*/ 98 w 134"/>
                  <a:gd name="T79" fmla="*/ 57 h 119"/>
                  <a:gd name="T80" fmla="*/ 128 w 134"/>
                  <a:gd name="T81" fmla="*/ 26 h 119"/>
                  <a:gd name="T82" fmla="*/ 128 w 134"/>
                  <a:gd name="T83" fmla="*/ 26 h 119"/>
                  <a:gd name="T84" fmla="*/ 128 w 134"/>
                  <a:gd name="T85" fmla="*/ 26 h 119"/>
                  <a:gd name="T86" fmla="*/ 129 w 134"/>
                  <a:gd name="T87" fmla="*/ 23 h 119"/>
                  <a:gd name="T88" fmla="*/ 133 w 134"/>
                  <a:gd name="T89" fmla="*/ 22 h 119"/>
                  <a:gd name="T90" fmla="*/ 133 w 134"/>
                  <a:gd name="T91" fmla="*/ 16 h 119"/>
                  <a:gd name="T92" fmla="*/ 108 w 134"/>
                  <a:gd name="T93" fmla="*/ 103 h 119"/>
                  <a:gd name="T94" fmla="*/ 113 w 134"/>
                  <a:gd name="T95" fmla="*/ 108 h 119"/>
                  <a:gd name="T96" fmla="*/ 108 w 134"/>
                  <a:gd name="T97" fmla="*/ 113 h 119"/>
                  <a:gd name="T98" fmla="*/ 103 w 134"/>
                  <a:gd name="T99" fmla="*/ 108 h 119"/>
                  <a:gd name="T100" fmla="*/ 108 w 134"/>
                  <a:gd name="T101" fmla="*/ 103 h 119"/>
                  <a:gd name="T102" fmla="*/ 91 w 134"/>
                  <a:gd name="T103" fmla="*/ 41 h 119"/>
                  <a:gd name="T104" fmla="*/ 89 w 134"/>
                  <a:gd name="T105" fmla="*/ 39 h 119"/>
                  <a:gd name="T106" fmla="*/ 112 w 134"/>
                  <a:gd name="T107" fmla="*/ 17 h 119"/>
                  <a:gd name="T108" fmla="*/ 114 w 134"/>
                  <a:gd name="T109" fmla="*/ 19 h 119"/>
                  <a:gd name="T110" fmla="*/ 91 w 134"/>
                  <a:gd name="T111" fmla="*/ 41 h 119"/>
                  <a:gd name="T112" fmla="*/ 98 w 134"/>
                  <a:gd name="T113" fmla="*/ 48 h 119"/>
                  <a:gd name="T114" fmla="*/ 96 w 134"/>
                  <a:gd name="T115" fmla="*/ 47 h 119"/>
                  <a:gd name="T116" fmla="*/ 119 w 134"/>
                  <a:gd name="T117" fmla="*/ 24 h 119"/>
                  <a:gd name="T118" fmla="*/ 121 w 134"/>
                  <a:gd name="T119" fmla="*/ 26 h 119"/>
                  <a:gd name="T120" fmla="*/ 98 w 134"/>
                  <a:gd name="T121" fmla="*/ 4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4" h="119">
                    <a:moveTo>
                      <a:pt x="133" y="16"/>
                    </a:moveTo>
                    <a:cubicBezTo>
                      <a:pt x="121" y="5"/>
                      <a:pt x="121" y="5"/>
                      <a:pt x="121" y="5"/>
                    </a:cubicBezTo>
                    <a:cubicBezTo>
                      <a:pt x="119" y="3"/>
                      <a:pt x="117" y="3"/>
                      <a:pt x="115" y="5"/>
                    </a:cubicBezTo>
                    <a:cubicBezTo>
                      <a:pt x="114" y="6"/>
                      <a:pt x="114" y="7"/>
                      <a:pt x="114" y="8"/>
                    </a:cubicBezTo>
                    <a:cubicBezTo>
                      <a:pt x="113" y="8"/>
                      <a:pt x="112" y="8"/>
                      <a:pt x="111" y="9"/>
                    </a:cubicBezTo>
                    <a:cubicBezTo>
                      <a:pt x="111" y="9"/>
                      <a:pt x="111" y="9"/>
                      <a:pt x="111" y="9"/>
                    </a:cubicBezTo>
                    <a:cubicBezTo>
                      <a:pt x="81" y="39"/>
                      <a:pt x="81" y="39"/>
                      <a:pt x="81" y="39"/>
                    </a:cubicBezTo>
                    <a:cubicBezTo>
                      <a:pt x="81" y="42"/>
                      <a:pt x="80" y="45"/>
                      <a:pt x="79" y="47"/>
                    </a:cubicBezTo>
                    <a:cubicBezTo>
                      <a:pt x="82" y="50"/>
                      <a:pt x="82" y="50"/>
                      <a:pt x="82" y="50"/>
                    </a:cubicBezTo>
                    <a:cubicBezTo>
                      <a:pt x="82" y="50"/>
                      <a:pt x="82" y="50"/>
                      <a:pt x="82" y="50"/>
                    </a:cubicBezTo>
                    <a:cubicBezTo>
                      <a:pt x="83" y="51"/>
                      <a:pt x="83" y="51"/>
                      <a:pt x="83" y="51"/>
                    </a:cubicBezTo>
                    <a:cubicBezTo>
                      <a:pt x="76" y="57"/>
                      <a:pt x="76" y="57"/>
                      <a:pt x="76" y="57"/>
                    </a:cubicBezTo>
                    <a:cubicBezTo>
                      <a:pt x="54" y="35"/>
                      <a:pt x="54" y="35"/>
                      <a:pt x="54" y="35"/>
                    </a:cubicBezTo>
                    <a:cubicBezTo>
                      <a:pt x="56" y="26"/>
                      <a:pt x="54" y="17"/>
                      <a:pt x="47" y="10"/>
                    </a:cubicBezTo>
                    <a:cubicBezTo>
                      <a:pt x="40" y="3"/>
                      <a:pt x="30" y="0"/>
                      <a:pt x="21" y="3"/>
                    </a:cubicBezTo>
                    <a:cubicBezTo>
                      <a:pt x="36" y="18"/>
                      <a:pt x="36" y="18"/>
                      <a:pt x="36" y="18"/>
                    </a:cubicBezTo>
                    <a:cubicBezTo>
                      <a:pt x="32" y="32"/>
                      <a:pt x="32" y="32"/>
                      <a:pt x="32" y="32"/>
                    </a:cubicBezTo>
                    <a:cubicBezTo>
                      <a:pt x="18" y="36"/>
                      <a:pt x="18" y="36"/>
                      <a:pt x="18" y="36"/>
                    </a:cubicBezTo>
                    <a:cubicBezTo>
                      <a:pt x="3" y="21"/>
                      <a:pt x="3" y="21"/>
                      <a:pt x="3" y="21"/>
                    </a:cubicBezTo>
                    <a:cubicBezTo>
                      <a:pt x="0" y="30"/>
                      <a:pt x="3" y="40"/>
                      <a:pt x="10" y="47"/>
                    </a:cubicBezTo>
                    <a:cubicBezTo>
                      <a:pt x="17" y="54"/>
                      <a:pt x="27" y="56"/>
                      <a:pt x="36" y="53"/>
                    </a:cubicBezTo>
                    <a:cubicBezTo>
                      <a:pt x="37" y="53"/>
                      <a:pt x="37" y="53"/>
                      <a:pt x="37" y="53"/>
                    </a:cubicBezTo>
                    <a:cubicBezTo>
                      <a:pt x="58" y="75"/>
                      <a:pt x="58" y="75"/>
                      <a:pt x="58" y="75"/>
                    </a:cubicBezTo>
                    <a:cubicBezTo>
                      <a:pt x="38" y="96"/>
                      <a:pt x="38" y="96"/>
                      <a:pt x="38" y="96"/>
                    </a:cubicBezTo>
                    <a:cubicBezTo>
                      <a:pt x="36" y="95"/>
                      <a:pt x="36" y="95"/>
                      <a:pt x="36" y="95"/>
                    </a:cubicBezTo>
                    <a:cubicBezTo>
                      <a:pt x="31" y="99"/>
                      <a:pt x="31" y="99"/>
                      <a:pt x="31" y="99"/>
                    </a:cubicBezTo>
                    <a:cubicBezTo>
                      <a:pt x="21" y="115"/>
                      <a:pt x="21" y="115"/>
                      <a:pt x="21" y="115"/>
                    </a:cubicBezTo>
                    <a:cubicBezTo>
                      <a:pt x="23" y="117"/>
                      <a:pt x="23" y="117"/>
                      <a:pt x="23" y="117"/>
                    </a:cubicBezTo>
                    <a:cubicBezTo>
                      <a:pt x="39" y="107"/>
                      <a:pt x="39" y="107"/>
                      <a:pt x="39" y="107"/>
                    </a:cubicBezTo>
                    <a:cubicBezTo>
                      <a:pt x="43" y="101"/>
                      <a:pt x="43" y="101"/>
                      <a:pt x="43" y="101"/>
                    </a:cubicBezTo>
                    <a:cubicBezTo>
                      <a:pt x="42" y="100"/>
                      <a:pt x="42" y="100"/>
                      <a:pt x="42" y="100"/>
                    </a:cubicBezTo>
                    <a:cubicBezTo>
                      <a:pt x="63" y="80"/>
                      <a:pt x="63" y="80"/>
                      <a:pt x="63" y="80"/>
                    </a:cubicBezTo>
                    <a:cubicBezTo>
                      <a:pt x="98" y="115"/>
                      <a:pt x="98" y="115"/>
                      <a:pt x="98" y="115"/>
                    </a:cubicBezTo>
                    <a:cubicBezTo>
                      <a:pt x="101" y="117"/>
                      <a:pt x="104" y="119"/>
                      <a:pt x="107" y="119"/>
                    </a:cubicBezTo>
                    <a:cubicBezTo>
                      <a:pt x="110" y="119"/>
                      <a:pt x="113" y="117"/>
                      <a:pt x="116" y="115"/>
                    </a:cubicBezTo>
                    <a:cubicBezTo>
                      <a:pt x="121" y="110"/>
                      <a:pt x="121" y="102"/>
                      <a:pt x="116" y="97"/>
                    </a:cubicBezTo>
                    <a:cubicBezTo>
                      <a:pt x="81" y="62"/>
                      <a:pt x="81" y="62"/>
                      <a:pt x="81" y="62"/>
                    </a:cubicBezTo>
                    <a:cubicBezTo>
                      <a:pt x="87" y="56"/>
                      <a:pt x="87" y="56"/>
                      <a:pt x="87" y="56"/>
                    </a:cubicBezTo>
                    <a:cubicBezTo>
                      <a:pt x="90" y="59"/>
                      <a:pt x="90" y="59"/>
                      <a:pt x="90" y="59"/>
                    </a:cubicBezTo>
                    <a:cubicBezTo>
                      <a:pt x="92" y="57"/>
                      <a:pt x="95" y="56"/>
                      <a:pt x="98" y="57"/>
                    </a:cubicBezTo>
                    <a:cubicBezTo>
                      <a:pt x="128" y="26"/>
                      <a:pt x="128" y="26"/>
                      <a:pt x="128" y="26"/>
                    </a:cubicBezTo>
                    <a:cubicBezTo>
                      <a:pt x="128" y="26"/>
                      <a:pt x="128" y="26"/>
                      <a:pt x="128" y="26"/>
                    </a:cubicBezTo>
                    <a:cubicBezTo>
                      <a:pt x="128" y="26"/>
                      <a:pt x="128" y="26"/>
                      <a:pt x="128" y="26"/>
                    </a:cubicBezTo>
                    <a:cubicBezTo>
                      <a:pt x="129" y="25"/>
                      <a:pt x="129" y="24"/>
                      <a:pt x="129" y="23"/>
                    </a:cubicBezTo>
                    <a:cubicBezTo>
                      <a:pt x="130" y="24"/>
                      <a:pt x="132" y="23"/>
                      <a:pt x="133" y="22"/>
                    </a:cubicBezTo>
                    <a:cubicBezTo>
                      <a:pt x="134" y="21"/>
                      <a:pt x="134" y="18"/>
                      <a:pt x="133" y="16"/>
                    </a:cubicBezTo>
                    <a:close/>
                    <a:moveTo>
                      <a:pt x="108" y="103"/>
                    </a:moveTo>
                    <a:cubicBezTo>
                      <a:pt x="111" y="103"/>
                      <a:pt x="113" y="106"/>
                      <a:pt x="113" y="108"/>
                    </a:cubicBezTo>
                    <a:cubicBezTo>
                      <a:pt x="113" y="111"/>
                      <a:pt x="111" y="113"/>
                      <a:pt x="108" y="113"/>
                    </a:cubicBezTo>
                    <a:cubicBezTo>
                      <a:pt x="105" y="113"/>
                      <a:pt x="103" y="111"/>
                      <a:pt x="103" y="108"/>
                    </a:cubicBezTo>
                    <a:cubicBezTo>
                      <a:pt x="103" y="106"/>
                      <a:pt x="105" y="103"/>
                      <a:pt x="108" y="103"/>
                    </a:cubicBezTo>
                    <a:close/>
                    <a:moveTo>
                      <a:pt x="91" y="41"/>
                    </a:moveTo>
                    <a:cubicBezTo>
                      <a:pt x="89" y="39"/>
                      <a:pt x="89" y="39"/>
                      <a:pt x="89" y="39"/>
                    </a:cubicBezTo>
                    <a:cubicBezTo>
                      <a:pt x="112" y="17"/>
                      <a:pt x="112" y="17"/>
                      <a:pt x="112" y="17"/>
                    </a:cubicBezTo>
                    <a:cubicBezTo>
                      <a:pt x="114" y="19"/>
                      <a:pt x="114" y="19"/>
                      <a:pt x="114" y="19"/>
                    </a:cubicBezTo>
                    <a:lnTo>
                      <a:pt x="91" y="41"/>
                    </a:lnTo>
                    <a:close/>
                    <a:moveTo>
                      <a:pt x="98" y="48"/>
                    </a:moveTo>
                    <a:cubicBezTo>
                      <a:pt x="96" y="47"/>
                      <a:pt x="96" y="47"/>
                      <a:pt x="96" y="47"/>
                    </a:cubicBezTo>
                    <a:cubicBezTo>
                      <a:pt x="119" y="24"/>
                      <a:pt x="119" y="24"/>
                      <a:pt x="119" y="24"/>
                    </a:cubicBezTo>
                    <a:cubicBezTo>
                      <a:pt x="121" y="26"/>
                      <a:pt x="121" y="26"/>
                      <a:pt x="121" y="26"/>
                    </a:cubicBezTo>
                    <a:lnTo>
                      <a:pt x="98" y="4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latin typeface="Segoe"/>
                  <a:ea typeface="+mn-ea"/>
                  <a:cs typeface="+mn-ea"/>
                  <a:sym typeface="+mn-lt"/>
                </a:endParaRPr>
              </a:p>
            </p:txBody>
          </p:sp>
        </p:grpSp>
      </p:grpSp>
      <p:grpSp>
        <p:nvGrpSpPr>
          <p:cNvPr id="11" name="组合 30">
            <a:extLst>
              <a:ext uri="{FF2B5EF4-FFF2-40B4-BE49-F238E27FC236}">
                <a16:creationId xmlns:a16="http://schemas.microsoft.com/office/drawing/2014/main" id="{4AAB1422-8AA9-D443-65D8-9DD76511D574}"/>
              </a:ext>
            </a:extLst>
          </p:cNvPr>
          <p:cNvGrpSpPr/>
          <p:nvPr/>
        </p:nvGrpSpPr>
        <p:grpSpPr>
          <a:xfrm>
            <a:off x="4108131" y="3608417"/>
            <a:ext cx="7224563" cy="630942"/>
            <a:chOff x="5519357" y="2049946"/>
            <a:chExt cx="4464595" cy="630942"/>
          </a:xfrm>
        </p:grpSpPr>
        <p:sp>
          <p:nvSpPr>
            <p:cNvPr id="12" name="Rectangle 13">
              <a:extLst>
                <a:ext uri="{FF2B5EF4-FFF2-40B4-BE49-F238E27FC236}">
                  <a16:creationId xmlns:a16="http://schemas.microsoft.com/office/drawing/2014/main" id="{E738A8E0-3AAF-611E-BE2F-F6A195C430EA}"/>
                </a:ext>
              </a:extLst>
            </p:cNvPr>
            <p:cNvSpPr/>
            <p:nvPr/>
          </p:nvSpPr>
          <p:spPr>
            <a:xfrm>
              <a:off x="6215443" y="2083462"/>
              <a:ext cx="3768509" cy="523220"/>
            </a:xfrm>
            <a:prstGeom prst="rect">
              <a:avLst/>
            </a:prstGeom>
          </p:spPr>
          <p:txBody>
            <a:bodyPr wrap="square">
              <a:spAutoFit/>
            </a:bodyPr>
            <a:lstStyle/>
            <a:p>
              <a:pPr algn="just" eaLnBrk="1" hangingPunct="1">
                <a:lnSpc>
                  <a:spcPct val="100000"/>
                </a:lnSpc>
                <a:spcBef>
                  <a:spcPct val="0"/>
                </a:spcBef>
              </a:pPr>
              <a:r>
                <a:rPr lang="es-EC" altLang="es-EC" sz="1400" dirty="0">
                  <a:latin typeface="Segoe"/>
                </a:rPr>
                <a:t>No se podrá incurrir en gastos de eventos públicos, en hoteles, hosterías y locales privados, o la contratación de artistas.</a:t>
              </a:r>
            </a:p>
          </p:txBody>
        </p:sp>
        <p:grpSp>
          <p:nvGrpSpPr>
            <p:cNvPr id="13" name="组合 33">
              <a:extLst>
                <a:ext uri="{FF2B5EF4-FFF2-40B4-BE49-F238E27FC236}">
                  <a16:creationId xmlns:a16="http://schemas.microsoft.com/office/drawing/2014/main" id="{7F770275-62A0-5738-1720-3B19E48A077B}"/>
                </a:ext>
              </a:extLst>
            </p:cNvPr>
            <p:cNvGrpSpPr/>
            <p:nvPr/>
          </p:nvGrpSpPr>
          <p:grpSpPr>
            <a:xfrm>
              <a:off x="5519357" y="2049946"/>
              <a:ext cx="652843" cy="630942"/>
              <a:chOff x="5519357" y="2049946"/>
              <a:chExt cx="652843" cy="630942"/>
            </a:xfrm>
          </p:grpSpPr>
          <p:sp>
            <p:nvSpPr>
              <p:cNvPr id="14" name="Rounded Rectangle 22">
                <a:extLst>
                  <a:ext uri="{FF2B5EF4-FFF2-40B4-BE49-F238E27FC236}">
                    <a16:creationId xmlns:a16="http://schemas.microsoft.com/office/drawing/2014/main" id="{72FF603A-3FF7-9E0B-CC13-A8217C3B98FA}"/>
                  </a:ext>
                </a:extLst>
              </p:cNvPr>
              <p:cNvSpPr/>
              <p:nvPr/>
            </p:nvSpPr>
            <p:spPr>
              <a:xfrm>
                <a:off x="5519357" y="2049946"/>
                <a:ext cx="652843" cy="63094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Segoe"/>
                  <a:cs typeface="+mn-ea"/>
                  <a:sym typeface="+mn-lt"/>
                </a:endParaRPr>
              </a:p>
            </p:txBody>
          </p:sp>
          <p:sp>
            <p:nvSpPr>
              <p:cNvPr id="15" name="Freeform 10">
                <a:extLst>
                  <a:ext uri="{FF2B5EF4-FFF2-40B4-BE49-F238E27FC236}">
                    <a16:creationId xmlns:a16="http://schemas.microsoft.com/office/drawing/2014/main" id="{692650A6-6047-D12D-4B3F-6A1334E53183}"/>
                  </a:ext>
                </a:extLst>
              </p:cNvPr>
              <p:cNvSpPr>
                <a:spLocks noEditPoints="1"/>
              </p:cNvSpPr>
              <p:nvPr/>
            </p:nvSpPr>
            <p:spPr bwMode="auto">
              <a:xfrm>
                <a:off x="5658224" y="2180258"/>
                <a:ext cx="375107" cy="370318"/>
              </a:xfrm>
              <a:custGeom>
                <a:avLst/>
                <a:gdLst>
                  <a:gd name="T0" fmla="*/ 14 w 113"/>
                  <a:gd name="T1" fmla="*/ 13 h 112"/>
                  <a:gd name="T2" fmla="*/ 14 w 113"/>
                  <a:gd name="T3" fmla="*/ 62 h 112"/>
                  <a:gd name="T4" fmla="*/ 49 w 113"/>
                  <a:gd name="T5" fmla="*/ 71 h 112"/>
                  <a:gd name="T6" fmla="*/ 60 w 113"/>
                  <a:gd name="T7" fmla="*/ 82 h 112"/>
                  <a:gd name="T8" fmla="*/ 75 w 113"/>
                  <a:gd name="T9" fmla="*/ 79 h 112"/>
                  <a:gd name="T10" fmla="*/ 75 w 113"/>
                  <a:gd name="T11" fmla="*/ 93 h 112"/>
                  <a:gd name="T12" fmla="*/ 79 w 113"/>
                  <a:gd name="T13" fmla="*/ 97 h 112"/>
                  <a:gd name="T14" fmla="*/ 92 w 113"/>
                  <a:gd name="T15" fmla="*/ 97 h 112"/>
                  <a:gd name="T16" fmla="*/ 92 w 113"/>
                  <a:gd name="T17" fmla="*/ 112 h 112"/>
                  <a:gd name="T18" fmla="*/ 113 w 113"/>
                  <a:gd name="T19" fmla="*/ 112 h 112"/>
                  <a:gd name="T20" fmla="*/ 113 w 113"/>
                  <a:gd name="T21" fmla="*/ 91 h 112"/>
                  <a:gd name="T22" fmla="*/ 71 w 113"/>
                  <a:gd name="T23" fmla="*/ 49 h 112"/>
                  <a:gd name="T24" fmla="*/ 63 w 113"/>
                  <a:gd name="T25" fmla="*/ 13 h 112"/>
                  <a:gd name="T26" fmla="*/ 14 w 113"/>
                  <a:gd name="T27" fmla="*/ 13 h 112"/>
                  <a:gd name="T28" fmla="*/ 17 w 113"/>
                  <a:gd name="T29" fmla="*/ 53 h 112"/>
                  <a:gd name="T30" fmla="*/ 21 w 113"/>
                  <a:gd name="T31" fmla="*/ 20 h 112"/>
                  <a:gd name="T32" fmla="*/ 53 w 113"/>
                  <a:gd name="T33" fmla="*/ 17 h 112"/>
                  <a:gd name="T34" fmla="*/ 17 w 113"/>
                  <a:gd name="T35" fmla="*/ 53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3" h="112">
                    <a:moveTo>
                      <a:pt x="14" y="13"/>
                    </a:moveTo>
                    <a:cubicBezTo>
                      <a:pt x="0" y="27"/>
                      <a:pt x="0" y="49"/>
                      <a:pt x="14" y="62"/>
                    </a:cubicBezTo>
                    <a:cubicBezTo>
                      <a:pt x="23" y="72"/>
                      <a:pt x="37" y="75"/>
                      <a:pt x="49" y="71"/>
                    </a:cubicBezTo>
                    <a:cubicBezTo>
                      <a:pt x="60" y="82"/>
                      <a:pt x="60" y="82"/>
                      <a:pt x="60" y="82"/>
                    </a:cubicBezTo>
                    <a:cubicBezTo>
                      <a:pt x="60" y="82"/>
                      <a:pt x="70" y="74"/>
                      <a:pt x="75" y="79"/>
                    </a:cubicBezTo>
                    <a:cubicBezTo>
                      <a:pt x="79" y="83"/>
                      <a:pt x="76" y="89"/>
                      <a:pt x="75" y="93"/>
                    </a:cubicBezTo>
                    <a:cubicBezTo>
                      <a:pt x="74" y="95"/>
                      <a:pt x="73" y="99"/>
                      <a:pt x="79" y="97"/>
                    </a:cubicBezTo>
                    <a:cubicBezTo>
                      <a:pt x="81" y="96"/>
                      <a:pt x="88" y="92"/>
                      <a:pt x="92" y="97"/>
                    </a:cubicBezTo>
                    <a:cubicBezTo>
                      <a:pt x="97" y="102"/>
                      <a:pt x="92" y="112"/>
                      <a:pt x="92" y="112"/>
                    </a:cubicBezTo>
                    <a:cubicBezTo>
                      <a:pt x="113" y="112"/>
                      <a:pt x="113" y="112"/>
                      <a:pt x="113" y="112"/>
                    </a:cubicBezTo>
                    <a:cubicBezTo>
                      <a:pt x="113" y="91"/>
                      <a:pt x="113" y="91"/>
                      <a:pt x="113" y="91"/>
                    </a:cubicBezTo>
                    <a:cubicBezTo>
                      <a:pt x="71" y="49"/>
                      <a:pt x="71" y="49"/>
                      <a:pt x="71" y="49"/>
                    </a:cubicBezTo>
                    <a:cubicBezTo>
                      <a:pt x="75" y="37"/>
                      <a:pt x="72" y="23"/>
                      <a:pt x="63" y="13"/>
                    </a:cubicBezTo>
                    <a:cubicBezTo>
                      <a:pt x="49" y="0"/>
                      <a:pt x="27" y="0"/>
                      <a:pt x="14" y="13"/>
                    </a:cubicBezTo>
                    <a:close/>
                    <a:moveTo>
                      <a:pt x="17" y="53"/>
                    </a:moveTo>
                    <a:cubicBezTo>
                      <a:pt x="11" y="43"/>
                      <a:pt x="12" y="29"/>
                      <a:pt x="21" y="20"/>
                    </a:cubicBezTo>
                    <a:cubicBezTo>
                      <a:pt x="29" y="11"/>
                      <a:pt x="43" y="10"/>
                      <a:pt x="53" y="17"/>
                    </a:cubicBezTo>
                    <a:lnTo>
                      <a:pt x="17" y="5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latin typeface="Segoe"/>
                  <a:ea typeface="+mn-ea"/>
                  <a:cs typeface="+mn-ea"/>
                  <a:sym typeface="+mn-lt"/>
                </a:endParaRPr>
              </a:p>
            </p:txBody>
          </p:sp>
        </p:grpSp>
      </p:grpSp>
      <p:grpSp>
        <p:nvGrpSpPr>
          <p:cNvPr id="16" name="组合 36">
            <a:extLst>
              <a:ext uri="{FF2B5EF4-FFF2-40B4-BE49-F238E27FC236}">
                <a16:creationId xmlns:a16="http://schemas.microsoft.com/office/drawing/2014/main" id="{EA7A14A6-C7D3-6B4C-D610-5AA58EC47509}"/>
              </a:ext>
            </a:extLst>
          </p:cNvPr>
          <p:cNvGrpSpPr/>
          <p:nvPr/>
        </p:nvGrpSpPr>
        <p:grpSpPr>
          <a:xfrm>
            <a:off x="4124173" y="1665208"/>
            <a:ext cx="7224563" cy="630942"/>
            <a:chOff x="5519357" y="1211746"/>
            <a:chExt cx="4464595" cy="630942"/>
          </a:xfrm>
        </p:grpSpPr>
        <p:sp>
          <p:nvSpPr>
            <p:cNvPr id="17" name="Rectangle 12">
              <a:extLst>
                <a:ext uri="{FF2B5EF4-FFF2-40B4-BE49-F238E27FC236}">
                  <a16:creationId xmlns:a16="http://schemas.microsoft.com/office/drawing/2014/main" id="{6091D887-69B9-CCF9-A8AE-DE54E561DAAE}"/>
                </a:ext>
              </a:extLst>
            </p:cNvPr>
            <p:cNvSpPr/>
            <p:nvPr/>
          </p:nvSpPr>
          <p:spPr>
            <a:xfrm>
              <a:off x="6215443" y="1211746"/>
              <a:ext cx="3768509" cy="307777"/>
            </a:xfrm>
            <a:prstGeom prst="rect">
              <a:avLst/>
            </a:prstGeom>
          </p:spPr>
          <p:txBody>
            <a:bodyPr wrap="square">
              <a:spAutoFit/>
            </a:bodyPr>
            <a:lstStyle/>
            <a:p>
              <a:pPr algn="just" eaLnBrk="1" hangingPunct="1">
                <a:lnSpc>
                  <a:spcPct val="100000"/>
                </a:lnSpc>
                <a:spcBef>
                  <a:spcPct val="0"/>
                </a:spcBef>
              </a:pPr>
              <a:r>
                <a:rPr lang="es-EC" altLang="es-EC" sz="1400" dirty="0">
                  <a:latin typeface="Segoe"/>
                </a:rPr>
                <a:t>No se deberá incurrir en prácticas o acciones de proselitismo político </a:t>
              </a:r>
            </a:p>
          </p:txBody>
        </p:sp>
        <p:grpSp>
          <p:nvGrpSpPr>
            <p:cNvPr id="18" name="组合 38">
              <a:extLst>
                <a:ext uri="{FF2B5EF4-FFF2-40B4-BE49-F238E27FC236}">
                  <a16:creationId xmlns:a16="http://schemas.microsoft.com/office/drawing/2014/main" id="{E5ACE25A-6D30-C372-3FCA-29949FBFF93B}"/>
                </a:ext>
              </a:extLst>
            </p:cNvPr>
            <p:cNvGrpSpPr/>
            <p:nvPr/>
          </p:nvGrpSpPr>
          <p:grpSpPr>
            <a:xfrm>
              <a:off x="5519357" y="1211746"/>
              <a:ext cx="652843" cy="630942"/>
              <a:chOff x="5519357" y="1211746"/>
              <a:chExt cx="652843" cy="630942"/>
            </a:xfrm>
          </p:grpSpPr>
          <p:sp>
            <p:nvSpPr>
              <p:cNvPr id="19" name="Rounded Rectangle 2">
                <a:extLst>
                  <a:ext uri="{FF2B5EF4-FFF2-40B4-BE49-F238E27FC236}">
                    <a16:creationId xmlns:a16="http://schemas.microsoft.com/office/drawing/2014/main" id="{D1BB6554-15CA-DF97-E16C-211D8FB7C55C}"/>
                  </a:ext>
                </a:extLst>
              </p:cNvPr>
              <p:cNvSpPr/>
              <p:nvPr/>
            </p:nvSpPr>
            <p:spPr>
              <a:xfrm>
                <a:off x="5519357" y="1211746"/>
                <a:ext cx="652843" cy="63094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Segoe"/>
                  <a:cs typeface="+mn-ea"/>
                  <a:sym typeface="+mn-lt"/>
                </a:endParaRPr>
              </a:p>
            </p:txBody>
          </p:sp>
          <p:sp>
            <p:nvSpPr>
              <p:cNvPr id="20" name="Freeform 33">
                <a:extLst>
                  <a:ext uri="{FF2B5EF4-FFF2-40B4-BE49-F238E27FC236}">
                    <a16:creationId xmlns:a16="http://schemas.microsoft.com/office/drawing/2014/main" id="{A6F17620-E27E-CFAB-78FC-3C0386D94440}"/>
                  </a:ext>
                </a:extLst>
              </p:cNvPr>
              <p:cNvSpPr>
                <a:spLocks noEditPoints="1"/>
              </p:cNvSpPr>
              <p:nvPr/>
            </p:nvSpPr>
            <p:spPr bwMode="auto">
              <a:xfrm>
                <a:off x="5607593" y="1365049"/>
                <a:ext cx="476369" cy="324336"/>
              </a:xfrm>
              <a:custGeom>
                <a:avLst/>
                <a:gdLst>
                  <a:gd name="T0" fmla="*/ 135 w 157"/>
                  <a:gd name="T1" fmla="*/ 47 h 107"/>
                  <a:gd name="T2" fmla="*/ 137 w 157"/>
                  <a:gd name="T3" fmla="*/ 37 h 107"/>
                  <a:gd name="T4" fmla="*/ 100 w 157"/>
                  <a:gd name="T5" fmla="*/ 0 h 107"/>
                  <a:gd name="T6" fmla="*/ 73 w 157"/>
                  <a:gd name="T7" fmla="*/ 18 h 107"/>
                  <a:gd name="T8" fmla="*/ 46 w 157"/>
                  <a:gd name="T9" fmla="*/ 8 h 107"/>
                  <a:gd name="T10" fmla="*/ 20 w 157"/>
                  <a:gd name="T11" fmla="*/ 40 h 107"/>
                  <a:gd name="T12" fmla="*/ 21 w 157"/>
                  <a:gd name="T13" fmla="*/ 47 h 107"/>
                  <a:gd name="T14" fmla="*/ 0 w 157"/>
                  <a:gd name="T15" fmla="*/ 76 h 107"/>
                  <a:gd name="T16" fmla="*/ 31 w 157"/>
                  <a:gd name="T17" fmla="*/ 107 h 107"/>
                  <a:gd name="T18" fmla="*/ 126 w 157"/>
                  <a:gd name="T19" fmla="*/ 107 h 107"/>
                  <a:gd name="T20" fmla="*/ 157 w 157"/>
                  <a:gd name="T21" fmla="*/ 76 h 107"/>
                  <a:gd name="T22" fmla="*/ 135 w 157"/>
                  <a:gd name="T23" fmla="*/ 47 h 107"/>
                  <a:gd name="T24" fmla="*/ 120 w 157"/>
                  <a:gd name="T25" fmla="*/ 101 h 107"/>
                  <a:gd name="T26" fmla="*/ 79 w 157"/>
                  <a:gd name="T27" fmla="*/ 101 h 107"/>
                  <a:gd name="T28" fmla="*/ 104 w 157"/>
                  <a:gd name="T29" fmla="*/ 76 h 107"/>
                  <a:gd name="T30" fmla="*/ 103 w 157"/>
                  <a:gd name="T31" fmla="*/ 73 h 107"/>
                  <a:gd name="T32" fmla="*/ 92 w 157"/>
                  <a:gd name="T33" fmla="*/ 73 h 107"/>
                  <a:gd name="T34" fmla="*/ 92 w 157"/>
                  <a:gd name="T35" fmla="*/ 68 h 107"/>
                  <a:gd name="T36" fmla="*/ 92 w 157"/>
                  <a:gd name="T37" fmla="*/ 37 h 107"/>
                  <a:gd name="T38" fmla="*/ 90 w 157"/>
                  <a:gd name="T39" fmla="*/ 36 h 107"/>
                  <a:gd name="T40" fmla="*/ 64 w 157"/>
                  <a:gd name="T41" fmla="*/ 36 h 107"/>
                  <a:gd name="T42" fmla="*/ 62 w 157"/>
                  <a:gd name="T43" fmla="*/ 38 h 107"/>
                  <a:gd name="T44" fmla="*/ 62 w 157"/>
                  <a:gd name="T45" fmla="*/ 68 h 107"/>
                  <a:gd name="T46" fmla="*/ 62 w 157"/>
                  <a:gd name="T47" fmla="*/ 73 h 107"/>
                  <a:gd name="T48" fmla="*/ 51 w 157"/>
                  <a:gd name="T49" fmla="*/ 73 h 107"/>
                  <a:gd name="T50" fmla="*/ 51 w 157"/>
                  <a:gd name="T51" fmla="*/ 76 h 107"/>
                  <a:gd name="T52" fmla="*/ 76 w 157"/>
                  <a:gd name="T53" fmla="*/ 101 h 107"/>
                  <a:gd name="T54" fmla="*/ 38 w 157"/>
                  <a:gd name="T55" fmla="*/ 101 h 107"/>
                  <a:gd name="T56" fmla="*/ 11 w 157"/>
                  <a:gd name="T57" fmla="*/ 75 h 107"/>
                  <a:gd name="T58" fmla="*/ 29 w 157"/>
                  <a:gd name="T59" fmla="*/ 50 h 107"/>
                  <a:gd name="T60" fmla="*/ 28 w 157"/>
                  <a:gd name="T61" fmla="*/ 44 h 107"/>
                  <a:gd name="T62" fmla="*/ 51 w 157"/>
                  <a:gd name="T63" fmla="*/ 17 h 107"/>
                  <a:gd name="T64" fmla="*/ 75 w 157"/>
                  <a:gd name="T65" fmla="*/ 30 h 107"/>
                  <a:gd name="T66" fmla="*/ 98 w 157"/>
                  <a:gd name="T67" fmla="*/ 11 h 107"/>
                  <a:gd name="T68" fmla="*/ 128 w 157"/>
                  <a:gd name="T69" fmla="*/ 42 h 107"/>
                  <a:gd name="T70" fmla="*/ 127 w 157"/>
                  <a:gd name="T71" fmla="*/ 50 h 107"/>
                  <a:gd name="T72" fmla="*/ 147 w 157"/>
                  <a:gd name="T73" fmla="*/ 75 h 107"/>
                  <a:gd name="T74" fmla="*/ 120 w 157"/>
                  <a:gd name="T75"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7" h="107">
                    <a:moveTo>
                      <a:pt x="135" y="47"/>
                    </a:moveTo>
                    <a:cubicBezTo>
                      <a:pt x="136" y="44"/>
                      <a:pt x="137" y="40"/>
                      <a:pt x="137" y="37"/>
                    </a:cubicBezTo>
                    <a:cubicBezTo>
                      <a:pt x="137" y="17"/>
                      <a:pt x="120" y="0"/>
                      <a:pt x="100" y="0"/>
                    </a:cubicBezTo>
                    <a:cubicBezTo>
                      <a:pt x="76" y="0"/>
                      <a:pt x="73" y="18"/>
                      <a:pt x="73" y="18"/>
                    </a:cubicBezTo>
                    <a:cubicBezTo>
                      <a:pt x="73" y="18"/>
                      <a:pt x="63" y="6"/>
                      <a:pt x="46" y="8"/>
                    </a:cubicBezTo>
                    <a:cubicBezTo>
                      <a:pt x="30" y="11"/>
                      <a:pt x="20" y="25"/>
                      <a:pt x="20" y="40"/>
                    </a:cubicBezTo>
                    <a:cubicBezTo>
                      <a:pt x="20" y="42"/>
                      <a:pt x="20" y="45"/>
                      <a:pt x="21" y="47"/>
                    </a:cubicBezTo>
                    <a:cubicBezTo>
                      <a:pt x="9" y="51"/>
                      <a:pt x="0" y="63"/>
                      <a:pt x="0" y="76"/>
                    </a:cubicBezTo>
                    <a:cubicBezTo>
                      <a:pt x="0" y="93"/>
                      <a:pt x="14" y="107"/>
                      <a:pt x="31" y="107"/>
                    </a:cubicBezTo>
                    <a:cubicBezTo>
                      <a:pt x="126" y="107"/>
                      <a:pt x="126" y="107"/>
                      <a:pt x="126" y="107"/>
                    </a:cubicBezTo>
                    <a:cubicBezTo>
                      <a:pt x="143" y="107"/>
                      <a:pt x="157" y="93"/>
                      <a:pt x="157" y="76"/>
                    </a:cubicBezTo>
                    <a:cubicBezTo>
                      <a:pt x="157" y="62"/>
                      <a:pt x="148" y="51"/>
                      <a:pt x="135" y="47"/>
                    </a:cubicBezTo>
                    <a:close/>
                    <a:moveTo>
                      <a:pt x="120" y="101"/>
                    </a:moveTo>
                    <a:cubicBezTo>
                      <a:pt x="79" y="101"/>
                      <a:pt x="79" y="101"/>
                      <a:pt x="79" y="101"/>
                    </a:cubicBezTo>
                    <a:cubicBezTo>
                      <a:pt x="82" y="97"/>
                      <a:pt x="104" y="76"/>
                      <a:pt x="104" y="76"/>
                    </a:cubicBezTo>
                    <a:cubicBezTo>
                      <a:pt x="104" y="76"/>
                      <a:pt x="107" y="73"/>
                      <a:pt x="103" y="73"/>
                    </a:cubicBezTo>
                    <a:cubicBezTo>
                      <a:pt x="99" y="73"/>
                      <a:pt x="92" y="73"/>
                      <a:pt x="92" y="73"/>
                    </a:cubicBezTo>
                    <a:cubicBezTo>
                      <a:pt x="92" y="73"/>
                      <a:pt x="92" y="71"/>
                      <a:pt x="92" y="68"/>
                    </a:cubicBezTo>
                    <a:cubicBezTo>
                      <a:pt x="92" y="60"/>
                      <a:pt x="92" y="44"/>
                      <a:pt x="92" y="37"/>
                    </a:cubicBezTo>
                    <a:cubicBezTo>
                      <a:pt x="92" y="37"/>
                      <a:pt x="92" y="36"/>
                      <a:pt x="90" y="36"/>
                    </a:cubicBezTo>
                    <a:cubicBezTo>
                      <a:pt x="88" y="36"/>
                      <a:pt x="67" y="36"/>
                      <a:pt x="64" y="36"/>
                    </a:cubicBezTo>
                    <a:cubicBezTo>
                      <a:pt x="62" y="36"/>
                      <a:pt x="62" y="38"/>
                      <a:pt x="62" y="38"/>
                    </a:cubicBezTo>
                    <a:cubicBezTo>
                      <a:pt x="62" y="44"/>
                      <a:pt x="62" y="60"/>
                      <a:pt x="62" y="68"/>
                    </a:cubicBezTo>
                    <a:cubicBezTo>
                      <a:pt x="62" y="71"/>
                      <a:pt x="62" y="73"/>
                      <a:pt x="62" y="73"/>
                    </a:cubicBezTo>
                    <a:cubicBezTo>
                      <a:pt x="62" y="73"/>
                      <a:pt x="54" y="73"/>
                      <a:pt x="51" y="73"/>
                    </a:cubicBezTo>
                    <a:cubicBezTo>
                      <a:pt x="48" y="73"/>
                      <a:pt x="51" y="76"/>
                      <a:pt x="51" y="76"/>
                    </a:cubicBezTo>
                    <a:cubicBezTo>
                      <a:pt x="76" y="101"/>
                      <a:pt x="76" y="101"/>
                      <a:pt x="76" y="101"/>
                    </a:cubicBezTo>
                    <a:cubicBezTo>
                      <a:pt x="38" y="101"/>
                      <a:pt x="38" y="101"/>
                      <a:pt x="38" y="101"/>
                    </a:cubicBezTo>
                    <a:cubicBezTo>
                      <a:pt x="23" y="101"/>
                      <a:pt x="11" y="89"/>
                      <a:pt x="11" y="75"/>
                    </a:cubicBezTo>
                    <a:cubicBezTo>
                      <a:pt x="11" y="63"/>
                      <a:pt x="19" y="54"/>
                      <a:pt x="29" y="50"/>
                    </a:cubicBezTo>
                    <a:cubicBezTo>
                      <a:pt x="28" y="48"/>
                      <a:pt x="28" y="46"/>
                      <a:pt x="28" y="44"/>
                    </a:cubicBezTo>
                    <a:cubicBezTo>
                      <a:pt x="28" y="32"/>
                      <a:pt x="37" y="20"/>
                      <a:pt x="51" y="17"/>
                    </a:cubicBezTo>
                    <a:cubicBezTo>
                      <a:pt x="66" y="16"/>
                      <a:pt x="75" y="30"/>
                      <a:pt x="75" y="30"/>
                    </a:cubicBezTo>
                    <a:cubicBezTo>
                      <a:pt x="75" y="30"/>
                      <a:pt x="77" y="11"/>
                      <a:pt x="98" y="11"/>
                    </a:cubicBezTo>
                    <a:cubicBezTo>
                      <a:pt x="115" y="11"/>
                      <a:pt x="128" y="25"/>
                      <a:pt x="128" y="42"/>
                    </a:cubicBezTo>
                    <a:cubicBezTo>
                      <a:pt x="128" y="45"/>
                      <a:pt x="128" y="48"/>
                      <a:pt x="127" y="50"/>
                    </a:cubicBezTo>
                    <a:cubicBezTo>
                      <a:pt x="138" y="53"/>
                      <a:pt x="147" y="63"/>
                      <a:pt x="147" y="75"/>
                    </a:cubicBezTo>
                    <a:cubicBezTo>
                      <a:pt x="147" y="89"/>
                      <a:pt x="135" y="101"/>
                      <a:pt x="120" y="10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latin typeface="Segoe"/>
                  <a:ea typeface="+mn-ea"/>
                  <a:cs typeface="+mn-ea"/>
                  <a:sym typeface="+mn-lt"/>
                </a:endParaRPr>
              </a:p>
            </p:txBody>
          </p:sp>
        </p:grpSp>
      </p:grpSp>
      <p:grpSp>
        <p:nvGrpSpPr>
          <p:cNvPr id="31" name="Grupo 30">
            <a:extLst>
              <a:ext uri="{FF2B5EF4-FFF2-40B4-BE49-F238E27FC236}">
                <a16:creationId xmlns:a16="http://schemas.microsoft.com/office/drawing/2014/main" id="{A66ACDE1-5CC3-E8CE-F624-EBA9A9EE765F}"/>
              </a:ext>
            </a:extLst>
          </p:cNvPr>
          <p:cNvGrpSpPr/>
          <p:nvPr/>
        </p:nvGrpSpPr>
        <p:grpSpPr>
          <a:xfrm>
            <a:off x="671574" y="2215746"/>
            <a:ext cx="3271844" cy="2324795"/>
            <a:chOff x="6415790" y="1364105"/>
            <a:chExt cx="3897444" cy="2670606"/>
          </a:xfrm>
        </p:grpSpPr>
        <p:sp>
          <p:nvSpPr>
            <p:cNvPr id="32" name="Rectángulo: esquinas superiores redondeadas 31">
              <a:extLst>
                <a:ext uri="{FF2B5EF4-FFF2-40B4-BE49-F238E27FC236}">
                  <a16:creationId xmlns:a16="http://schemas.microsoft.com/office/drawing/2014/main" id="{139AEAF9-80A9-D29D-130B-4AE7944F74A8}"/>
                </a:ext>
              </a:extLst>
            </p:cNvPr>
            <p:cNvSpPr/>
            <p:nvPr/>
          </p:nvSpPr>
          <p:spPr>
            <a:xfrm>
              <a:off x="6415790" y="1364105"/>
              <a:ext cx="3897444" cy="2670606"/>
            </a:xfrm>
            <a:prstGeom prst="round2Same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1050" dirty="0"/>
            </a:p>
          </p:txBody>
        </p:sp>
        <p:sp>
          <p:nvSpPr>
            <p:cNvPr id="33" name="CuadroTexto 32">
              <a:extLst>
                <a:ext uri="{FF2B5EF4-FFF2-40B4-BE49-F238E27FC236}">
                  <a16:creationId xmlns:a16="http://schemas.microsoft.com/office/drawing/2014/main" id="{0A10A5FA-0C5F-444C-BE9C-432D96A44447}"/>
                </a:ext>
              </a:extLst>
            </p:cNvPr>
            <p:cNvSpPr txBox="1"/>
            <p:nvPr/>
          </p:nvSpPr>
          <p:spPr>
            <a:xfrm>
              <a:off x="6558196" y="1603948"/>
              <a:ext cx="3552669" cy="1200329"/>
            </a:xfrm>
            <a:prstGeom prst="rect">
              <a:avLst/>
            </a:prstGeom>
            <a:noFill/>
          </p:spPr>
          <p:txBody>
            <a:bodyPr wrap="square" rtlCol="0">
              <a:spAutoFit/>
            </a:bodyPr>
            <a:lstStyle/>
            <a:p>
              <a:r>
                <a:rPr lang="es-EC" sz="3600" b="1" dirty="0">
                  <a:solidFill>
                    <a:schemeClr val="tx2">
                      <a:lumMod val="50000"/>
                    </a:schemeClr>
                  </a:solidFill>
                  <a:latin typeface="Segoe"/>
                </a:rPr>
                <a:t>RENDICIÓN </a:t>
              </a:r>
            </a:p>
            <a:p>
              <a:r>
                <a:rPr lang="es-EC" sz="3600" b="1" dirty="0">
                  <a:solidFill>
                    <a:schemeClr val="tx2">
                      <a:lumMod val="50000"/>
                    </a:schemeClr>
                  </a:solidFill>
                  <a:latin typeface="Segoe"/>
                </a:rPr>
                <a:t>   CUENTAS</a:t>
              </a:r>
            </a:p>
          </p:txBody>
        </p:sp>
        <p:sp>
          <p:nvSpPr>
            <p:cNvPr id="34" name="CuadroTexto 33">
              <a:extLst>
                <a:ext uri="{FF2B5EF4-FFF2-40B4-BE49-F238E27FC236}">
                  <a16:creationId xmlns:a16="http://schemas.microsoft.com/office/drawing/2014/main" id="{481ADA89-D4FF-110F-5464-AD9F2E6BAECE}"/>
                </a:ext>
              </a:extLst>
            </p:cNvPr>
            <p:cNvSpPr txBox="1"/>
            <p:nvPr/>
          </p:nvSpPr>
          <p:spPr>
            <a:xfrm>
              <a:off x="6707133" y="2317796"/>
              <a:ext cx="674558" cy="307777"/>
            </a:xfrm>
            <a:prstGeom prst="rect">
              <a:avLst/>
            </a:prstGeom>
            <a:noFill/>
          </p:spPr>
          <p:txBody>
            <a:bodyPr wrap="square" rtlCol="0">
              <a:spAutoFit/>
            </a:bodyPr>
            <a:lstStyle/>
            <a:p>
              <a:r>
                <a:rPr lang="es-EC" b="1" dirty="0">
                  <a:solidFill>
                    <a:schemeClr val="tx1">
                      <a:lumMod val="65000"/>
                      <a:lumOff val="35000"/>
                    </a:schemeClr>
                  </a:solidFill>
                  <a:latin typeface="Segoe"/>
                </a:rPr>
                <a:t>DE</a:t>
              </a:r>
            </a:p>
          </p:txBody>
        </p:sp>
        <p:sp>
          <p:nvSpPr>
            <p:cNvPr id="35" name="Rectángulo 34">
              <a:extLst>
                <a:ext uri="{FF2B5EF4-FFF2-40B4-BE49-F238E27FC236}">
                  <a16:creationId xmlns:a16="http://schemas.microsoft.com/office/drawing/2014/main" id="{E762BA20-A770-CCF7-BB9D-10D86CD0B807}"/>
                </a:ext>
              </a:extLst>
            </p:cNvPr>
            <p:cNvSpPr/>
            <p:nvPr/>
          </p:nvSpPr>
          <p:spPr>
            <a:xfrm>
              <a:off x="6738075" y="3025992"/>
              <a:ext cx="1349114" cy="72666"/>
            </a:xfrm>
            <a:prstGeom prst="rect">
              <a:avLst/>
            </a:prstGeom>
            <a:solidFill>
              <a:srgbClr val="F8E7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b="1" dirty="0">
                <a:latin typeface="Segoe"/>
              </a:endParaRPr>
            </a:p>
          </p:txBody>
        </p:sp>
        <p:sp>
          <p:nvSpPr>
            <p:cNvPr id="36" name="Rectángulo 35">
              <a:extLst>
                <a:ext uri="{FF2B5EF4-FFF2-40B4-BE49-F238E27FC236}">
                  <a16:creationId xmlns:a16="http://schemas.microsoft.com/office/drawing/2014/main" id="{C25AC2ED-41F5-AC21-5DA2-9DA6480524AC}"/>
                </a:ext>
              </a:extLst>
            </p:cNvPr>
            <p:cNvSpPr/>
            <p:nvPr/>
          </p:nvSpPr>
          <p:spPr>
            <a:xfrm>
              <a:off x="8087189" y="3021900"/>
              <a:ext cx="959365" cy="73906"/>
            </a:xfrm>
            <a:prstGeom prst="rect">
              <a:avLst/>
            </a:prstGeom>
            <a:solidFill>
              <a:srgbClr val="0020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b="1" dirty="0">
                <a:latin typeface="Segoe"/>
              </a:endParaRPr>
            </a:p>
          </p:txBody>
        </p:sp>
        <p:sp>
          <p:nvSpPr>
            <p:cNvPr id="37" name="Rectángulo 36">
              <a:extLst>
                <a:ext uri="{FF2B5EF4-FFF2-40B4-BE49-F238E27FC236}">
                  <a16:creationId xmlns:a16="http://schemas.microsoft.com/office/drawing/2014/main" id="{AEDE651C-8F66-2CA8-DA7E-C0B8C5C75930}"/>
                </a:ext>
              </a:extLst>
            </p:cNvPr>
            <p:cNvSpPr/>
            <p:nvPr/>
          </p:nvSpPr>
          <p:spPr>
            <a:xfrm>
              <a:off x="9046554" y="3021900"/>
              <a:ext cx="869430" cy="75146"/>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b="1" dirty="0">
                <a:latin typeface="Segoe"/>
              </a:endParaRPr>
            </a:p>
          </p:txBody>
        </p:sp>
        <p:sp>
          <p:nvSpPr>
            <p:cNvPr id="38" name="CuadroTexto 37">
              <a:extLst>
                <a:ext uri="{FF2B5EF4-FFF2-40B4-BE49-F238E27FC236}">
                  <a16:creationId xmlns:a16="http://schemas.microsoft.com/office/drawing/2014/main" id="{1FD0ECD8-2ED7-A703-BD07-8953AB74EE74}"/>
                </a:ext>
              </a:extLst>
            </p:cNvPr>
            <p:cNvSpPr txBox="1"/>
            <p:nvPr/>
          </p:nvSpPr>
          <p:spPr>
            <a:xfrm>
              <a:off x="7405142" y="3019048"/>
              <a:ext cx="2338464" cy="769441"/>
            </a:xfrm>
            <a:prstGeom prst="rect">
              <a:avLst/>
            </a:prstGeom>
            <a:noFill/>
          </p:spPr>
          <p:txBody>
            <a:bodyPr wrap="square" rtlCol="0">
              <a:spAutoFit/>
            </a:bodyPr>
            <a:lstStyle/>
            <a:p>
              <a:r>
                <a:rPr lang="es-EC" sz="4400" b="1" dirty="0">
                  <a:solidFill>
                    <a:schemeClr val="tx1">
                      <a:lumMod val="75000"/>
                      <a:lumOff val="25000"/>
                    </a:schemeClr>
                  </a:solidFill>
                  <a:latin typeface="Segoe"/>
                </a:rPr>
                <a:t>2024</a:t>
              </a:r>
            </a:p>
          </p:txBody>
        </p:sp>
      </p:grpSp>
      <p:grpSp>
        <p:nvGrpSpPr>
          <p:cNvPr id="39" name="组合 25">
            <a:extLst>
              <a:ext uri="{FF2B5EF4-FFF2-40B4-BE49-F238E27FC236}">
                <a16:creationId xmlns:a16="http://schemas.microsoft.com/office/drawing/2014/main" id="{B718696E-5E74-4191-49BB-5DA0C445AD45}"/>
              </a:ext>
            </a:extLst>
          </p:cNvPr>
          <p:cNvGrpSpPr/>
          <p:nvPr/>
        </p:nvGrpSpPr>
        <p:grpSpPr>
          <a:xfrm>
            <a:off x="4143519" y="2493258"/>
            <a:ext cx="7240605" cy="738664"/>
            <a:chOff x="5519357" y="2845462"/>
            <a:chExt cx="4464595" cy="738664"/>
          </a:xfrm>
        </p:grpSpPr>
        <p:sp>
          <p:nvSpPr>
            <p:cNvPr id="40" name="Rectangle 14">
              <a:extLst>
                <a:ext uri="{FF2B5EF4-FFF2-40B4-BE49-F238E27FC236}">
                  <a16:creationId xmlns:a16="http://schemas.microsoft.com/office/drawing/2014/main" id="{098D1A35-F832-520B-7F1F-674AD1E354B8}"/>
                </a:ext>
              </a:extLst>
            </p:cNvPr>
            <p:cNvSpPr/>
            <p:nvPr/>
          </p:nvSpPr>
          <p:spPr>
            <a:xfrm>
              <a:off x="6215443" y="2845462"/>
              <a:ext cx="3768509" cy="738664"/>
            </a:xfrm>
            <a:prstGeom prst="rect">
              <a:avLst/>
            </a:prstGeom>
          </p:spPr>
          <p:txBody>
            <a:bodyPr wrap="square">
              <a:spAutoFit/>
            </a:bodyPr>
            <a:lstStyle/>
            <a:p>
              <a:pPr algn="just" eaLnBrk="1" hangingPunct="1">
                <a:lnSpc>
                  <a:spcPct val="100000"/>
                </a:lnSpc>
                <a:spcBef>
                  <a:spcPct val="0"/>
                </a:spcBef>
              </a:pPr>
              <a:r>
                <a:rPr lang="es-EC" altLang="es-EC" sz="1400" dirty="0">
                  <a:latin typeface="Segoe"/>
                </a:rPr>
                <a:t>No existirá la presencia de servidores públicos de la institución obligada a rendir cuentas en la deliberación pública, excepto de quien presente el informe de rendición de cuentas y de su equipo técnico de apoyo.</a:t>
              </a:r>
            </a:p>
          </p:txBody>
        </p:sp>
        <p:grpSp>
          <p:nvGrpSpPr>
            <p:cNvPr id="41" name="组合 27">
              <a:extLst>
                <a:ext uri="{FF2B5EF4-FFF2-40B4-BE49-F238E27FC236}">
                  <a16:creationId xmlns:a16="http://schemas.microsoft.com/office/drawing/2014/main" id="{D63A8177-18CA-C96A-600B-A2F5DEB1D0B3}"/>
                </a:ext>
              </a:extLst>
            </p:cNvPr>
            <p:cNvGrpSpPr/>
            <p:nvPr/>
          </p:nvGrpSpPr>
          <p:grpSpPr>
            <a:xfrm>
              <a:off x="5519357" y="2866804"/>
              <a:ext cx="652843" cy="630942"/>
              <a:chOff x="5519357" y="2866804"/>
              <a:chExt cx="652843" cy="630942"/>
            </a:xfrm>
          </p:grpSpPr>
          <p:sp>
            <p:nvSpPr>
              <p:cNvPr id="42" name="Rounded Rectangle 23">
                <a:extLst>
                  <a:ext uri="{FF2B5EF4-FFF2-40B4-BE49-F238E27FC236}">
                    <a16:creationId xmlns:a16="http://schemas.microsoft.com/office/drawing/2014/main" id="{3767CD5E-E343-DF9C-930F-452B85C8004E}"/>
                  </a:ext>
                </a:extLst>
              </p:cNvPr>
              <p:cNvSpPr/>
              <p:nvPr/>
            </p:nvSpPr>
            <p:spPr>
              <a:xfrm>
                <a:off x="5519357" y="2866804"/>
                <a:ext cx="652843" cy="63094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Segoe"/>
                  <a:cs typeface="+mn-ea"/>
                  <a:sym typeface="+mn-lt"/>
                </a:endParaRPr>
              </a:p>
            </p:txBody>
          </p:sp>
          <p:sp>
            <p:nvSpPr>
              <p:cNvPr id="43" name="Freeform 11">
                <a:extLst>
                  <a:ext uri="{FF2B5EF4-FFF2-40B4-BE49-F238E27FC236}">
                    <a16:creationId xmlns:a16="http://schemas.microsoft.com/office/drawing/2014/main" id="{EBB214FB-A192-2C2A-4C45-4F2A5CC9FDAC}"/>
                  </a:ext>
                </a:extLst>
              </p:cNvPr>
              <p:cNvSpPr>
                <a:spLocks noEditPoints="1"/>
              </p:cNvSpPr>
              <p:nvPr/>
            </p:nvSpPr>
            <p:spPr bwMode="auto">
              <a:xfrm>
                <a:off x="5659308" y="3016598"/>
                <a:ext cx="372940" cy="331354"/>
              </a:xfrm>
              <a:custGeom>
                <a:avLst/>
                <a:gdLst>
                  <a:gd name="T0" fmla="*/ 133 w 134"/>
                  <a:gd name="T1" fmla="*/ 16 h 119"/>
                  <a:gd name="T2" fmla="*/ 121 w 134"/>
                  <a:gd name="T3" fmla="*/ 5 h 119"/>
                  <a:gd name="T4" fmla="*/ 115 w 134"/>
                  <a:gd name="T5" fmla="*/ 5 h 119"/>
                  <a:gd name="T6" fmla="*/ 114 w 134"/>
                  <a:gd name="T7" fmla="*/ 8 h 119"/>
                  <a:gd name="T8" fmla="*/ 111 w 134"/>
                  <a:gd name="T9" fmla="*/ 9 h 119"/>
                  <a:gd name="T10" fmla="*/ 111 w 134"/>
                  <a:gd name="T11" fmla="*/ 9 h 119"/>
                  <a:gd name="T12" fmla="*/ 81 w 134"/>
                  <a:gd name="T13" fmla="*/ 39 h 119"/>
                  <a:gd name="T14" fmla="*/ 79 w 134"/>
                  <a:gd name="T15" fmla="*/ 47 h 119"/>
                  <a:gd name="T16" fmla="*/ 82 w 134"/>
                  <a:gd name="T17" fmla="*/ 50 h 119"/>
                  <a:gd name="T18" fmla="*/ 82 w 134"/>
                  <a:gd name="T19" fmla="*/ 50 h 119"/>
                  <a:gd name="T20" fmla="*/ 83 w 134"/>
                  <a:gd name="T21" fmla="*/ 51 h 119"/>
                  <a:gd name="T22" fmla="*/ 76 w 134"/>
                  <a:gd name="T23" fmla="*/ 57 h 119"/>
                  <a:gd name="T24" fmla="*/ 54 w 134"/>
                  <a:gd name="T25" fmla="*/ 35 h 119"/>
                  <a:gd name="T26" fmla="*/ 47 w 134"/>
                  <a:gd name="T27" fmla="*/ 10 h 119"/>
                  <a:gd name="T28" fmla="*/ 21 w 134"/>
                  <a:gd name="T29" fmla="*/ 3 h 119"/>
                  <a:gd name="T30" fmla="*/ 36 w 134"/>
                  <a:gd name="T31" fmla="*/ 18 h 119"/>
                  <a:gd name="T32" fmla="*/ 32 w 134"/>
                  <a:gd name="T33" fmla="*/ 32 h 119"/>
                  <a:gd name="T34" fmla="*/ 18 w 134"/>
                  <a:gd name="T35" fmla="*/ 36 h 119"/>
                  <a:gd name="T36" fmla="*/ 3 w 134"/>
                  <a:gd name="T37" fmla="*/ 21 h 119"/>
                  <a:gd name="T38" fmla="*/ 10 w 134"/>
                  <a:gd name="T39" fmla="*/ 47 h 119"/>
                  <a:gd name="T40" fmla="*/ 36 w 134"/>
                  <a:gd name="T41" fmla="*/ 53 h 119"/>
                  <a:gd name="T42" fmla="*/ 37 w 134"/>
                  <a:gd name="T43" fmla="*/ 53 h 119"/>
                  <a:gd name="T44" fmla="*/ 58 w 134"/>
                  <a:gd name="T45" fmla="*/ 75 h 119"/>
                  <a:gd name="T46" fmla="*/ 38 w 134"/>
                  <a:gd name="T47" fmla="*/ 96 h 119"/>
                  <a:gd name="T48" fmla="*/ 36 w 134"/>
                  <a:gd name="T49" fmla="*/ 95 h 119"/>
                  <a:gd name="T50" fmla="*/ 31 w 134"/>
                  <a:gd name="T51" fmla="*/ 99 h 119"/>
                  <a:gd name="T52" fmla="*/ 21 w 134"/>
                  <a:gd name="T53" fmla="*/ 115 h 119"/>
                  <a:gd name="T54" fmla="*/ 23 w 134"/>
                  <a:gd name="T55" fmla="*/ 117 h 119"/>
                  <a:gd name="T56" fmla="*/ 39 w 134"/>
                  <a:gd name="T57" fmla="*/ 107 h 119"/>
                  <a:gd name="T58" fmla="*/ 43 w 134"/>
                  <a:gd name="T59" fmla="*/ 101 h 119"/>
                  <a:gd name="T60" fmla="*/ 42 w 134"/>
                  <a:gd name="T61" fmla="*/ 100 h 119"/>
                  <a:gd name="T62" fmla="*/ 63 w 134"/>
                  <a:gd name="T63" fmla="*/ 80 h 119"/>
                  <a:gd name="T64" fmla="*/ 98 w 134"/>
                  <a:gd name="T65" fmla="*/ 115 h 119"/>
                  <a:gd name="T66" fmla="*/ 107 w 134"/>
                  <a:gd name="T67" fmla="*/ 119 h 119"/>
                  <a:gd name="T68" fmla="*/ 116 w 134"/>
                  <a:gd name="T69" fmla="*/ 115 h 119"/>
                  <a:gd name="T70" fmla="*/ 116 w 134"/>
                  <a:gd name="T71" fmla="*/ 97 h 119"/>
                  <a:gd name="T72" fmla="*/ 81 w 134"/>
                  <a:gd name="T73" fmla="*/ 62 h 119"/>
                  <a:gd name="T74" fmla="*/ 87 w 134"/>
                  <a:gd name="T75" fmla="*/ 56 h 119"/>
                  <a:gd name="T76" fmla="*/ 90 w 134"/>
                  <a:gd name="T77" fmla="*/ 59 h 119"/>
                  <a:gd name="T78" fmla="*/ 98 w 134"/>
                  <a:gd name="T79" fmla="*/ 57 h 119"/>
                  <a:gd name="T80" fmla="*/ 128 w 134"/>
                  <a:gd name="T81" fmla="*/ 26 h 119"/>
                  <a:gd name="T82" fmla="*/ 128 w 134"/>
                  <a:gd name="T83" fmla="*/ 26 h 119"/>
                  <a:gd name="T84" fmla="*/ 128 w 134"/>
                  <a:gd name="T85" fmla="*/ 26 h 119"/>
                  <a:gd name="T86" fmla="*/ 129 w 134"/>
                  <a:gd name="T87" fmla="*/ 23 h 119"/>
                  <a:gd name="T88" fmla="*/ 133 w 134"/>
                  <a:gd name="T89" fmla="*/ 22 h 119"/>
                  <a:gd name="T90" fmla="*/ 133 w 134"/>
                  <a:gd name="T91" fmla="*/ 16 h 119"/>
                  <a:gd name="T92" fmla="*/ 108 w 134"/>
                  <a:gd name="T93" fmla="*/ 103 h 119"/>
                  <a:gd name="T94" fmla="*/ 113 w 134"/>
                  <a:gd name="T95" fmla="*/ 108 h 119"/>
                  <a:gd name="T96" fmla="*/ 108 w 134"/>
                  <a:gd name="T97" fmla="*/ 113 h 119"/>
                  <a:gd name="T98" fmla="*/ 103 w 134"/>
                  <a:gd name="T99" fmla="*/ 108 h 119"/>
                  <a:gd name="T100" fmla="*/ 108 w 134"/>
                  <a:gd name="T101" fmla="*/ 103 h 119"/>
                  <a:gd name="T102" fmla="*/ 91 w 134"/>
                  <a:gd name="T103" fmla="*/ 41 h 119"/>
                  <a:gd name="T104" fmla="*/ 89 w 134"/>
                  <a:gd name="T105" fmla="*/ 39 h 119"/>
                  <a:gd name="T106" fmla="*/ 112 w 134"/>
                  <a:gd name="T107" fmla="*/ 17 h 119"/>
                  <a:gd name="T108" fmla="*/ 114 w 134"/>
                  <a:gd name="T109" fmla="*/ 19 h 119"/>
                  <a:gd name="T110" fmla="*/ 91 w 134"/>
                  <a:gd name="T111" fmla="*/ 41 h 119"/>
                  <a:gd name="T112" fmla="*/ 98 w 134"/>
                  <a:gd name="T113" fmla="*/ 48 h 119"/>
                  <a:gd name="T114" fmla="*/ 96 w 134"/>
                  <a:gd name="T115" fmla="*/ 47 h 119"/>
                  <a:gd name="T116" fmla="*/ 119 w 134"/>
                  <a:gd name="T117" fmla="*/ 24 h 119"/>
                  <a:gd name="T118" fmla="*/ 121 w 134"/>
                  <a:gd name="T119" fmla="*/ 26 h 119"/>
                  <a:gd name="T120" fmla="*/ 98 w 134"/>
                  <a:gd name="T121" fmla="*/ 4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4" h="119">
                    <a:moveTo>
                      <a:pt x="133" y="16"/>
                    </a:moveTo>
                    <a:cubicBezTo>
                      <a:pt x="121" y="5"/>
                      <a:pt x="121" y="5"/>
                      <a:pt x="121" y="5"/>
                    </a:cubicBezTo>
                    <a:cubicBezTo>
                      <a:pt x="119" y="3"/>
                      <a:pt x="117" y="3"/>
                      <a:pt x="115" y="5"/>
                    </a:cubicBezTo>
                    <a:cubicBezTo>
                      <a:pt x="114" y="6"/>
                      <a:pt x="114" y="7"/>
                      <a:pt x="114" y="8"/>
                    </a:cubicBezTo>
                    <a:cubicBezTo>
                      <a:pt x="113" y="8"/>
                      <a:pt x="112" y="8"/>
                      <a:pt x="111" y="9"/>
                    </a:cubicBezTo>
                    <a:cubicBezTo>
                      <a:pt x="111" y="9"/>
                      <a:pt x="111" y="9"/>
                      <a:pt x="111" y="9"/>
                    </a:cubicBezTo>
                    <a:cubicBezTo>
                      <a:pt x="81" y="39"/>
                      <a:pt x="81" y="39"/>
                      <a:pt x="81" y="39"/>
                    </a:cubicBezTo>
                    <a:cubicBezTo>
                      <a:pt x="81" y="42"/>
                      <a:pt x="80" y="45"/>
                      <a:pt x="79" y="47"/>
                    </a:cubicBezTo>
                    <a:cubicBezTo>
                      <a:pt x="82" y="50"/>
                      <a:pt x="82" y="50"/>
                      <a:pt x="82" y="50"/>
                    </a:cubicBezTo>
                    <a:cubicBezTo>
                      <a:pt x="82" y="50"/>
                      <a:pt x="82" y="50"/>
                      <a:pt x="82" y="50"/>
                    </a:cubicBezTo>
                    <a:cubicBezTo>
                      <a:pt x="83" y="51"/>
                      <a:pt x="83" y="51"/>
                      <a:pt x="83" y="51"/>
                    </a:cubicBezTo>
                    <a:cubicBezTo>
                      <a:pt x="76" y="57"/>
                      <a:pt x="76" y="57"/>
                      <a:pt x="76" y="57"/>
                    </a:cubicBezTo>
                    <a:cubicBezTo>
                      <a:pt x="54" y="35"/>
                      <a:pt x="54" y="35"/>
                      <a:pt x="54" y="35"/>
                    </a:cubicBezTo>
                    <a:cubicBezTo>
                      <a:pt x="56" y="26"/>
                      <a:pt x="54" y="17"/>
                      <a:pt x="47" y="10"/>
                    </a:cubicBezTo>
                    <a:cubicBezTo>
                      <a:pt x="40" y="3"/>
                      <a:pt x="30" y="0"/>
                      <a:pt x="21" y="3"/>
                    </a:cubicBezTo>
                    <a:cubicBezTo>
                      <a:pt x="36" y="18"/>
                      <a:pt x="36" y="18"/>
                      <a:pt x="36" y="18"/>
                    </a:cubicBezTo>
                    <a:cubicBezTo>
                      <a:pt x="32" y="32"/>
                      <a:pt x="32" y="32"/>
                      <a:pt x="32" y="32"/>
                    </a:cubicBezTo>
                    <a:cubicBezTo>
                      <a:pt x="18" y="36"/>
                      <a:pt x="18" y="36"/>
                      <a:pt x="18" y="36"/>
                    </a:cubicBezTo>
                    <a:cubicBezTo>
                      <a:pt x="3" y="21"/>
                      <a:pt x="3" y="21"/>
                      <a:pt x="3" y="21"/>
                    </a:cubicBezTo>
                    <a:cubicBezTo>
                      <a:pt x="0" y="30"/>
                      <a:pt x="3" y="40"/>
                      <a:pt x="10" y="47"/>
                    </a:cubicBezTo>
                    <a:cubicBezTo>
                      <a:pt x="17" y="54"/>
                      <a:pt x="27" y="56"/>
                      <a:pt x="36" y="53"/>
                    </a:cubicBezTo>
                    <a:cubicBezTo>
                      <a:pt x="37" y="53"/>
                      <a:pt x="37" y="53"/>
                      <a:pt x="37" y="53"/>
                    </a:cubicBezTo>
                    <a:cubicBezTo>
                      <a:pt x="58" y="75"/>
                      <a:pt x="58" y="75"/>
                      <a:pt x="58" y="75"/>
                    </a:cubicBezTo>
                    <a:cubicBezTo>
                      <a:pt x="38" y="96"/>
                      <a:pt x="38" y="96"/>
                      <a:pt x="38" y="96"/>
                    </a:cubicBezTo>
                    <a:cubicBezTo>
                      <a:pt x="36" y="95"/>
                      <a:pt x="36" y="95"/>
                      <a:pt x="36" y="95"/>
                    </a:cubicBezTo>
                    <a:cubicBezTo>
                      <a:pt x="31" y="99"/>
                      <a:pt x="31" y="99"/>
                      <a:pt x="31" y="99"/>
                    </a:cubicBezTo>
                    <a:cubicBezTo>
                      <a:pt x="21" y="115"/>
                      <a:pt x="21" y="115"/>
                      <a:pt x="21" y="115"/>
                    </a:cubicBezTo>
                    <a:cubicBezTo>
                      <a:pt x="23" y="117"/>
                      <a:pt x="23" y="117"/>
                      <a:pt x="23" y="117"/>
                    </a:cubicBezTo>
                    <a:cubicBezTo>
                      <a:pt x="39" y="107"/>
                      <a:pt x="39" y="107"/>
                      <a:pt x="39" y="107"/>
                    </a:cubicBezTo>
                    <a:cubicBezTo>
                      <a:pt x="43" y="101"/>
                      <a:pt x="43" y="101"/>
                      <a:pt x="43" y="101"/>
                    </a:cubicBezTo>
                    <a:cubicBezTo>
                      <a:pt x="42" y="100"/>
                      <a:pt x="42" y="100"/>
                      <a:pt x="42" y="100"/>
                    </a:cubicBezTo>
                    <a:cubicBezTo>
                      <a:pt x="63" y="80"/>
                      <a:pt x="63" y="80"/>
                      <a:pt x="63" y="80"/>
                    </a:cubicBezTo>
                    <a:cubicBezTo>
                      <a:pt x="98" y="115"/>
                      <a:pt x="98" y="115"/>
                      <a:pt x="98" y="115"/>
                    </a:cubicBezTo>
                    <a:cubicBezTo>
                      <a:pt x="101" y="117"/>
                      <a:pt x="104" y="119"/>
                      <a:pt x="107" y="119"/>
                    </a:cubicBezTo>
                    <a:cubicBezTo>
                      <a:pt x="110" y="119"/>
                      <a:pt x="113" y="117"/>
                      <a:pt x="116" y="115"/>
                    </a:cubicBezTo>
                    <a:cubicBezTo>
                      <a:pt x="121" y="110"/>
                      <a:pt x="121" y="102"/>
                      <a:pt x="116" y="97"/>
                    </a:cubicBezTo>
                    <a:cubicBezTo>
                      <a:pt x="81" y="62"/>
                      <a:pt x="81" y="62"/>
                      <a:pt x="81" y="62"/>
                    </a:cubicBezTo>
                    <a:cubicBezTo>
                      <a:pt x="87" y="56"/>
                      <a:pt x="87" y="56"/>
                      <a:pt x="87" y="56"/>
                    </a:cubicBezTo>
                    <a:cubicBezTo>
                      <a:pt x="90" y="59"/>
                      <a:pt x="90" y="59"/>
                      <a:pt x="90" y="59"/>
                    </a:cubicBezTo>
                    <a:cubicBezTo>
                      <a:pt x="92" y="57"/>
                      <a:pt x="95" y="56"/>
                      <a:pt x="98" y="57"/>
                    </a:cubicBezTo>
                    <a:cubicBezTo>
                      <a:pt x="128" y="26"/>
                      <a:pt x="128" y="26"/>
                      <a:pt x="128" y="26"/>
                    </a:cubicBezTo>
                    <a:cubicBezTo>
                      <a:pt x="128" y="26"/>
                      <a:pt x="128" y="26"/>
                      <a:pt x="128" y="26"/>
                    </a:cubicBezTo>
                    <a:cubicBezTo>
                      <a:pt x="128" y="26"/>
                      <a:pt x="128" y="26"/>
                      <a:pt x="128" y="26"/>
                    </a:cubicBezTo>
                    <a:cubicBezTo>
                      <a:pt x="129" y="25"/>
                      <a:pt x="129" y="24"/>
                      <a:pt x="129" y="23"/>
                    </a:cubicBezTo>
                    <a:cubicBezTo>
                      <a:pt x="130" y="24"/>
                      <a:pt x="132" y="23"/>
                      <a:pt x="133" y="22"/>
                    </a:cubicBezTo>
                    <a:cubicBezTo>
                      <a:pt x="134" y="21"/>
                      <a:pt x="134" y="18"/>
                      <a:pt x="133" y="16"/>
                    </a:cubicBezTo>
                    <a:close/>
                    <a:moveTo>
                      <a:pt x="108" y="103"/>
                    </a:moveTo>
                    <a:cubicBezTo>
                      <a:pt x="111" y="103"/>
                      <a:pt x="113" y="106"/>
                      <a:pt x="113" y="108"/>
                    </a:cubicBezTo>
                    <a:cubicBezTo>
                      <a:pt x="113" y="111"/>
                      <a:pt x="111" y="113"/>
                      <a:pt x="108" y="113"/>
                    </a:cubicBezTo>
                    <a:cubicBezTo>
                      <a:pt x="105" y="113"/>
                      <a:pt x="103" y="111"/>
                      <a:pt x="103" y="108"/>
                    </a:cubicBezTo>
                    <a:cubicBezTo>
                      <a:pt x="103" y="106"/>
                      <a:pt x="105" y="103"/>
                      <a:pt x="108" y="103"/>
                    </a:cubicBezTo>
                    <a:close/>
                    <a:moveTo>
                      <a:pt x="91" y="41"/>
                    </a:moveTo>
                    <a:cubicBezTo>
                      <a:pt x="89" y="39"/>
                      <a:pt x="89" y="39"/>
                      <a:pt x="89" y="39"/>
                    </a:cubicBezTo>
                    <a:cubicBezTo>
                      <a:pt x="112" y="17"/>
                      <a:pt x="112" y="17"/>
                      <a:pt x="112" y="17"/>
                    </a:cubicBezTo>
                    <a:cubicBezTo>
                      <a:pt x="114" y="19"/>
                      <a:pt x="114" y="19"/>
                      <a:pt x="114" y="19"/>
                    </a:cubicBezTo>
                    <a:lnTo>
                      <a:pt x="91" y="41"/>
                    </a:lnTo>
                    <a:close/>
                    <a:moveTo>
                      <a:pt x="98" y="48"/>
                    </a:moveTo>
                    <a:cubicBezTo>
                      <a:pt x="96" y="47"/>
                      <a:pt x="96" y="47"/>
                      <a:pt x="96" y="47"/>
                    </a:cubicBezTo>
                    <a:cubicBezTo>
                      <a:pt x="119" y="24"/>
                      <a:pt x="119" y="24"/>
                      <a:pt x="119" y="24"/>
                    </a:cubicBezTo>
                    <a:cubicBezTo>
                      <a:pt x="121" y="26"/>
                      <a:pt x="121" y="26"/>
                      <a:pt x="121" y="26"/>
                    </a:cubicBezTo>
                    <a:lnTo>
                      <a:pt x="98" y="4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solidFill>
                    <a:schemeClr val="tx1">
                      <a:lumMod val="85000"/>
                      <a:lumOff val="15000"/>
                    </a:schemeClr>
                  </a:solidFill>
                  <a:latin typeface="Segoe"/>
                  <a:ea typeface="+mn-ea"/>
                  <a:cs typeface="+mn-ea"/>
                  <a:sym typeface="+mn-lt"/>
                </a:endParaRPr>
              </a:p>
            </p:txBody>
          </p:sp>
        </p:grpSp>
      </p:grpSp>
      <p:pic>
        <p:nvPicPr>
          <p:cNvPr id="14338" name="Picture 2" descr="Prohibición de proselitismo político en la gestión realizada por los Bancos  de Alimentos - Banco Arquidiocesano de Alimentos de Ibagué">
            <a:extLst>
              <a:ext uri="{FF2B5EF4-FFF2-40B4-BE49-F238E27FC236}">
                <a16:creationId xmlns:a16="http://schemas.microsoft.com/office/drawing/2014/main" id="{8F4D89D9-FF02-990B-2A36-20901790DB60}"/>
              </a:ext>
            </a:extLst>
          </p:cNvPr>
          <p:cNvPicPr>
            <a:picLocks noChangeAspect="1" noChangeArrowheads="1"/>
          </p:cNvPicPr>
          <p:nvPr/>
        </p:nvPicPr>
        <p:blipFill rotWithShape="1">
          <a:blip r:embed="rId5">
            <a:lum bright="70000" contrast="-70000"/>
            <a:extLst>
              <a:ext uri="{28A0092B-C50C-407E-A947-70E740481C1C}">
                <a14:useLocalDpi xmlns:a14="http://schemas.microsoft.com/office/drawing/2010/main" val="0"/>
              </a:ext>
            </a:extLst>
          </a:blip>
          <a:srcRect l="15400" r="15016"/>
          <a:stretch/>
        </p:blipFill>
        <p:spPr bwMode="auto">
          <a:xfrm>
            <a:off x="4250912" y="1738655"/>
            <a:ext cx="770857" cy="484047"/>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4" descr="26 de Abril, Día del Servidor Público Ecuatoriano">
            <a:extLst>
              <a:ext uri="{FF2B5EF4-FFF2-40B4-BE49-F238E27FC236}">
                <a16:creationId xmlns:a16="http://schemas.microsoft.com/office/drawing/2014/main" id="{47583E8D-2D1C-970D-40DE-8C7F602AE87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7409" r="4573" b="13198"/>
          <a:stretch/>
        </p:blipFill>
        <p:spPr bwMode="auto">
          <a:xfrm>
            <a:off x="4332844" y="2603257"/>
            <a:ext cx="702149" cy="518666"/>
          </a:xfrm>
          <a:prstGeom prst="rect">
            <a:avLst/>
          </a:prstGeom>
          <a:noFill/>
          <a:extLst>
            <a:ext uri="{909E8E84-426E-40DD-AFC4-6F175D3DCCD1}">
              <a14:hiddenFill xmlns:a14="http://schemas.microsoft.com/office/drawing/2010/main">
                <a:solidFill>
                  <a:srgbClr val="FFFFFF"/>
                </a:solidFill>
              </a14:hiddenFill>
            </a:ext>
          </a:extLst>
        </p:spPr>
      </p:pic>
      <p:sp>
        <p:nvSpPr>
          <p:cNvPr id="44" name="CuadroTexto 43">
            <a:extLst>
              <a:ext uri="{FF2B5EF4-FFF2-40B4-BE49-F238E27FC236}">
                <a16:creationId xmlns:a16="http://schemas.microsoft.com/office/drawing/2014/main" id="{F1C731AC-80E8-72B8-87ED-6A8982286527}"/>
              </a:ext>
            </a:extLst>
          </p:cNvPr>
          <p:cNvSpPr txBox="1"/>
          <p:nvPr/>
        </p:nvSpPr>
        <p:spPr>
          <a:xfrm>
            <a:off x="4400201" y="2493258"/>
            <a:ext cx="718440" cy="769441"/>
          </a:xfrm>
          <a:prstGeom prst="rect">
            <a:avLst/>
          </a:prstGeom>
          <a:noFill/>
        </p:spPr>
        <p:txBody>
          <a:bodyPr wrap="square" rtlCol="0">
            <a:spAutoFit/>
          </a:bodyPr>
          <a:lstStyle/>
          <a:p>
            <a:r>
              <a:rPr lang="es-EC" sz="4400" dirty="0">
                <a:solidFill>
                  <a:schemeClr val="bg1">
                    <a:lumMod val="65000"/>
                  </a:schemeClr>
                </a:solidFill>
              </a:rPr>
              <a:t>X</a:t>
            </a:r>
          </a:p>
        </p:txBody>
      </p:sp>
      <p:pic>
        <p:nvPicPr>
          <p:cNvPr id="14344" name="Picture 8" descr="Icono De Vector De Dibujos Animados De Billete De Dólar. Billete De Dinero  De Ilustración De Vector De Dibujos Animados. Ilustración Aislada Del Icono  Del Billete De Un Dólar Sobre Fondo Blanco.">
            <a:extLst>
              <a:ext uri="{FF2B5EF4-FFF2-40B4-BE49-F238E27FC236}">
                <a16:creationId xmlns:a16="http://schemas.microsoft.com/office/drawing/2014/main" id="{7D7AC9DC-F25D-3ACF-44B9-1619B35E9F1E}"/>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8033" y="3693953"/>
            <a:ext cx="876614" cy="484194"/>
          </a:xfrm>
          <a:prstGeom prst="rect">
            <a:avLst/>
          </a:prstGeom>
          <a:noFill/>
          <a:extLst>
            <a:ext uri="{909E8E84-426E-40DD-AFC4-6F175D3DCCD1}">
              <a14:hiddenFill xmlns:a14="http://schemas.microsoft.com/office/drawing/2010/main">
                <a:solidFill>
                  <a:srgbClr val="FFFFFF"/>
                </a:solidFill>
              </a14:hiddenFill>
            </a:ext>
          </a:extLst>
        </p:spPr>
      </p:pic>
      <p:sp>
        <p:nvSpPr>
          <p:cNvPr id="45" name="CuadroTexto 44">
            <a:extLst>
              <a:ext uri="{FF2B5EF4-FFF2-40B4-BE49-F238E27FC236}">
                <a16:creationId xmlns:a16="http://schemas.microsoft.com/office/drawing/2014/main" id="{CC730077-0E7D-3FBA-A089-C8647129D9A3}"/>
              </a:ext>
            </a:extLst>
          </p:cNvPr>
          <p:cNvSpPr txBox="1"/>
          <p:nvPr/>
        </p:nvSpPr>
        <p:spPr>
          <a:xfrm>
            <a:off x="4505501" y="3497932"/>
            <a:ext cx="718440" cy="769441"/>
          </a:xfrm>
          <a:prstGeom prst="rect">
            <a:avLst/>
          </a:prstGeom>
          <a:noFill/>
        </p:spPr>
        <p:txBody>
          <a:bodyPr wrap="square" rtlCol="0">
            <a:spAutoFit/>
          </a:bodyPr>
          <a:lstStyle/>
          <a:p>
            <a:r>
              <a:rPr lang="es-EC" sz="4400" dirty="0">
                <a:solidFill>
                  <a:schemeClr val="bg1">
                    <a:lumMod val="65000"/>
                  </a:schemeClr>
                </a:solidFill>
              </a:rPr>
              <a:t>X</a:t>
            </a:r>
          </a:p>
        </p:txBody>
      </p:sp>
      <p:pic>
        <p:nvPicPr>
          <p:cNvPr id="14346" name="Picture 10" descr="icono de concepto turquesa de cumplimiento de la ley laboral. trato de los  empleados. hr deberes">
            <a:extLst>
              <a:ext uri="{FF2B5EF4-FFF2-40B4-BE49-F238E27FC236}">
                <a16:creationId xmlns:a16="http://schemas.microsoft.com/office/drawing/2014/main" id="{2994E594-C5E8-5E09-BE6F-22A64B7E9C1A}"/>
              </a:ext>
            </a:extLst>
          </p:cNvPr>
          <p:cNvPicPr>
            <a:picLocks noChangeAspect="1" noChangeArrowheads="1"/>
          </p:cNvPicPr>
          <p:nvPr/>
        </p:nvPicPr>
        <p:blipFill rotWithShape="1">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21806" t="7334" r="22304" b="35547"/>
          <a:stretch/>
        </p:blipFill>
        <p:spPr bwMode="auto">
          <a:xfrm>
            <a:off x="4303329" y="4773539"/>
            <a:ext cx="718440" cy="409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31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1+#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25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5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1+#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500"/>
                                  </p:stCondLst>
                                  <p:childTnLst>
                                    <p:set>
                                      <p:cBhvr>
                                        <p:cTn id="18" dur="1" fill="hold">
                                          <p:stCondLst>
                                            <p:cond delay="0"/>
                                          </p:stCondLst>
                                        </p:cTn>
                                        <p:tgtEl>
                                          <p:spTgt spid="39"/>
                                        </p:tgtEl>
                                        <p:attrNameLst>
                                          <p:attrName>style.visibility</p:attrName>
                                        </p:attrNameLst>
                                      </p:cBhvr>
                                      <p:to>
                                        <p:strVal val="visible"/>
                                      </p:to>
                                    </p:set>
                                    <p:anim calcmode="lin" valueType="num">
                                      <p:cBhvr additive="base">
                                        <p:cTn id="19" dur="500" fill="hold"/>
                                        <p:tgtEl>
                                          <p:spTgt spid="39"/>
                                        </p:tgtEl>
                                        <p:attrNameLst>
                                          <p:attrName>ppt_x</p:attrName>
                                        </p:attrNameLst>
                                      </p:cBhvr>
                                      <p:tavLst>
                                        <p:tav tm="0">
                                          <p:val>
                                            <p:strVal val="1+#ppt_w/2"/>
                                          </p:val>
                                        </p:tav>
                                        <p:tav tm="100000">
                                          <p:val>
                                            <p:strVal val="#ppt_x"/>
                                          </p:val>
                                        </p:tav>
                                      </p:tavLst>
                                    </p:anim>
                                    <p:anim calcmode="lin" valueType="num">
                                      <p:cBhvr additive="base">
                                        <p:cTn id="20"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214A05AA-6C98-A60B-9C4D-BA99FA0DA90C}"/>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1F536FF6-0DED-2CEF-99F7-7B71D8C78125}"/>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30899"/>
            <a:ext cx="12192000" cy="6858000"/>
          </a:xfrm>
          <a:prstGeom prst="rect">
            <a:avLst/>
          </a:prstGeom>
        </p:spPr>
      </p:pic>
      <p:sp>
        <p:nvSpPr>
          <p:cNvPr id="119" name="Google Shape;119;p4">
            <a:extLst>
              <a:ext uri="{FF2B5EF4-FFF2-40B4-BE49-F238E27FC236}">
                <a16:creationId xmlns:a16="http://schemas.microsoft.com/office/drawing/2014/main" id="{E7337A28-7A94-D125-1AD9-78E18EEBBFB3}"/>
              </a:ext>
            </a:extLst>
          </p:cNvPr>
          <p:cNvSpPr txBox="1"/>
          <p:nvPr/>
        </p:nvSpPr>
        <p:spPr>
          <a:xfrm>
            <a:off x="1429708" y="240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Insumos de gestión</a:t>
            </a:r>
          </a:p>
        </p:txBody>
      </p:sp>
      <p:pic>
        <p:nvPicPr>
          <p:cNvPr id="7" name="Imagen 6">
            <a:extLst>
              <a:ext uri="{FF2B5EF4-FFF2-40B4-BE49-F238E27FC236}">
                <a16:creationId xmlns:a16="http://schemas.microsoft.com/office/drawing/2014/main" id="{C906238B-63EC-22BE-1EDC-E4F9A257C257}"/>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grpSp>
        <p:nvGrpSpPr>
          <p:cNvPr id="2" name="组合 41">
            <a:extLst>
              <a:ext uri="{FF2B5EF4-FFF2-40B4-BE49-F238E27FC236}">
                <a16:creationId xmlns:a16="http://schemas.microsoft.com/office/drawing/2014/main" id="{90C597E5-EF24-63CD-0635-D7D9EAF8B90A}"/>
              </a:ext>
            </a:extLst>
          </p:cNvPr>
          <p:cNvGrpSpPr/>
          <p:nvPr/>
        </p:nvGrpSpPr>
        <p:grpSpPr>
          <a:xfrm>
            <a:off x="2983619" y="1555596"/>
            <a:ext cx="2021515" cy="763982"/>
            <a:chOff x="1793229" y="1867118"/>
            <a:chExt cx="1453992" cy="477352"/>
          </a:xfrm>
          <a:solidFill>
            <a:srgbClr val="0070C0"/>
          </a:solidFill>
        </p:grpSpPr>
        <p:sp>
          <p:nvSpPr>
            <p:cNvPr id="4" name="圆角矩形 42">
              <a:extLst>
                <a:ext uri="{FF2B5EF4-FFF2-40B4-BE49-F238E27FC236}">
                  <a16:creationId xmlns:a16="http://schemas.microsoft.com/office/drawing/2014/main" id="{37957B14-D6C9-9AB2-5117-21B2509756C9}"/>
                </a:ext>
              </a:extLst>
            </p:cNvPr>
            <p:cNvSpPr/>
            <p:nvPr/>
          </p:nvSpPr>
          <p:spPr>
            <a:xfrm>
              <a:off x="1793229" y="1867118"/>
              <a:ext cx="1453992" cy="477352"/>
            </a:xfrm>
            <a:prstGeom prst="roundRect">
              <a:avLst>
                <a:gd name="adj" fmla="val 2487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a:cs typeface="+mn-ea"/>
                <a:sym typeface="+mn-lt"/>
              </a:endParaRPr>
            </a:p>
          </p:txBody>
        </p:sp>
        <p:sp>
          <p:nvSpPr>
            <p:cNvPr id="5" name="矩形 43">
              <a:extLst>
                <a:ext uri="{FF2B5EF4-FFF2-40B4-BE49-F238E27FC236}">
                  <a16:creationId xmlns:a16="http://schemas.microsoft.com/office/drawing/2014/main" id="{6CA20C15-0A3D-01FE-0076-B862CAFB9AB2}"/>
                </a:ext>
              </a:extLst>
            </p:cNvPr>
            <p:cNvSpPr/>
            <p:nvPr/>
          </p:nvSpPr>
          <p:spPr>
            <a:xfrm>
              <a:off x="1825302" y="1951905"/>
              <a:ext cx="1306538" cy="326919"/>
            </a:xfrm>
            <a:prstGeom prst="rect">
              <a:avLst/>
            </a:prstGeom>
            <a:grpFill/>
          </p:spPr>
          <p:txBody>
            <a:bodyPr wrap="square">
              <a:spAutoFit/>
            </a:bodyPr>
            <a:lstStyle/>
            <a:p>
              <a:r>
                <a:rPr lang="en-US" altLang="zh-CN" b="1" dirty="0">
                  <a:solidFill>
                    <a:schemeClr val="bg1"/>
                  </a:solidFill>
                  <a:latin typeface="Segoe"/>
                  <a:ea typeface="+mn-ea"/>
                  <a:cs typeface="+mn-ea"/>
                  <a:sym typeface="+mn-lt"/>
                </a:rPr>
                <a:t>Formato </a:t>
              </a:r>
              <a:r>
                <a:rPr lang="es-EC" b="1" noProof="0" dirty="0">
                  <a:solidFill>
                    <a:schemeClr val="bg1"/>
                  </a:solidFill>
                  <a:latin typeface="Segoe"/>
                  <a:ea typeface="+mn-ea"/>
                  <a:cs typeface="+mn-ea"/>
                  <a:sym typeface="+mn-lt"/>
                </a:rPr>
                <a:t>narrativo</a:t>
              </a:r>
              <a:endParaRPr lang="en-US" altLang="zh-CN" b="1" dirty="0">
                <a:solidFill>
                  <a:schemeClr val="bg1"/>
                </a:solidFill>
                <a:latin typeface="Segoe"/>
                <a:ea typeface="+mn-ea"/>
                <a:cs typeface="+mn-ea"/>
                <a:sym typeface="+mn-lt"/>
              </a:endParaRPr>
            </a:p>
            <a:p>
              <a:r>
                <a:rPr lang="en-US" altLang="zh-CN" b="1" dirty="0">
                  <a:solidFill>
                    <a:schemeClr val="bg1"/>
                  </a:solidFill>
                  <a:latin typeface="Segoe"/>
                  <a:ea typeface="+mn-ea"/>
                  <a:cs typeface="+mn-ea"/>
                  <a:sym typeface="+mn-lt"/>
                </a:rPr>
                <a:t> de gestion</a:t>
              </a:r>
              <a:endParaRPr lang="zh-CN" altLang="en-US" b="1" dirty="0">
                <a:solidFill>
                  <a:schemeClr val="bg1"/>
                </a:solidFill>
                <a:latin typeface="Segoe"/>
                <a:ea typeface="+mn-ea"/>
                <a:cs typeface="+mn-ea"/>
                <a:sym typeface="+mn-lt"/>
              </a:endParaRPr>
            </a:p>
          </p:txBody>
        </p:sp>
      </p:grpSp>
      <p:sp>
        <p:nvSpPr>
          <p:cNvPr id="8" name="Oval 25">
            <a:extLst>
              <a:ext uri="{FF2B5EF4-FFF2-40B4-BE49-F238E27FC236}">
                <a16:creationId xmlns:a16="http://schemas.microsoft.com/office/drawing/2014/main" id="{81609527-9492-F62C-31BB-0F98FBD47FE2}"/>
              </a:ext>
            </a:extLst>
          </p:cNvPr>
          <p:cNvSpPr/>
          <p:nvPr/>
        </p:nvSpPr>
        <p:spPr>
          <a:xfrm>
            <a:off x="1780432" y="1359453"/>
            <a:ext cx="1219944" cy="1219944"/>
          </a:xfrm>
          <a:prstGeom prst="ellipse">
            <a:avLst/>
          </a:prstGeom>
          <a:solidFill>
            <a:srgbClr val="0070C0"/>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Segoe"/>
              <a:ea typeface="+mn-ea"/>
              <a:cs typeface="+mn-ea"/>
              <a:sym typeface="+mn-lt"/>
            </a:endParaRPr>
          </a:p>
        </p:txBody>
      </p:sp>
      <p:grpSp>
        <p:nvGrpSpPr>
          <p:cNvPr id="10" name="组合 72">
            <a:extLst>
              <a:ext uri="{FF2B5EF4-FFF2-40B4-BE49-F238E27FC236}">
                <a16:creationId xmlns:a16="http://schemas.microsoft.com/office/drawing/2014/main" id="{65FFEC56-3396-0FF4-9102-964A577DDB32}"/>
              </a:ext>
            </a:extLst>
          </p:cNvPr>
          <p:cNvGrpSpPr/>
          <p:nvPr/>
        </p:nvGrpSpPr>
        <p:grpSpPr>
          <a:xfrm>
            <a:off x="2983619" y="3376589"/>
            <a:ext cx="2021516" cy="763981"/>
            <a:chOff x="1673457" y="3447102"/>
            <a:chExt cx="1453992" cy="477352"/>
          </a:xfrm>
          <a:solidFill>
            <a:srgbClr val="909EE6"/>
          </a:solidFill>
        </p:grpSpPr>
        <p:sp>
          <p:nvSpPr>
            <p:cNvPr id="11" name="圆角矩形 73">
              <a:extLst>
                <a:ext uri="{FF2B5EF4-FFF2-40B4-BE49-F238E27FC236}">
                  <a16:creationId xmlns:a16="http://schemas.microsoft.com/office/drawing/2014/main" id="{092227B0-3A10-0EB3-7C56-B99C889F2E10}"/>
                </a:ext>
              </a:extLst>
            </p:cNvPr>
            <p:cNvSpPr/>
            <p:nvPr/>
          </p:nvSpPr>
          <p:spPr>
            <a:xfrm>
              <a:off x="1673457" y="3447102"/>
              <a:ext cx="1453992" cy="477352"/>
            </a:xfrm>
            <a:prstGeom prst="roundRect">
              <a:avLst>
                <a:gd name="adj" fmla="val 2487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a:cs typeface="+mn-ea"/>
                <a:sym typeface="+mn-lt"/>
              </a:endParaRPr>
            </a:p>
          </p:txBody>
        </p:sp>
        <p:sp>
          <p:nvSpPr>
            <p:cNvPr id="12" name="矩形 74">
              <a:extLst>
                <a:ext uri="{FF2B5EF4-FFF2-40B4-BE49-F238E27FC236}">
                  <a16:creationId xmlns:a16="http://schemas.microsoft.com/office/drawing/2014/main" id="{36F0EFBC-05FC-4777-B04B-A159DD3A0D40}"/>
                </a:ext>
              </a:extLst>
            </p:cNvPr>
            <p:cNvSpPr/>
            <p:nvPr/>
          </p:nvSpPr>
          <p:spPr>
            <a:xfrm>
              <a:off x="1719833" y="3501111"/>
              <a:ext cx="1103769" cy="326919"/>
            </a:xfrm>
            <a:prstGeom prst="rect">
              <a:avLst/>
            </a:prstGeom>
            <a:grpFill/>
          </p:spPr>
          <p:txBody>
            <a:bodyPr wrap="square">
              <a:spAutoFit/>
            </a:bodyPr>
            <a:lstStyle/>
            <a:p>
              <a:r>
                <a:rPr lang="es-EC" altLang="zh-CN" b="1" dirty="0">
                  <a:solidFill>
                    <a:schemeClr val="bg1"/>
                  </a:solidFill>
                  <a:latin typeface="Segoe"/>
                  <a:ea typeface="+mn-ea"/>
                  <a:cs typeface="+mn-ea"/>
                  <a:sym typeface="+mn-lt"/>
                </a:rPr>
                <a:t>Formato prestación PPT</a:t>
              </a:r>
              <a:endParaRPr lang="zh-CN" altLang="en-US" b="1" dirty="0">
                <a:solidFill>
                  <a:schemeClr val="bg1"/>
                </a:solidFill>
                <a:latin typeface="Segoe"/>
                <a:ea typeface="+mn-ea"/>
                <a:cs typeface="+mn-ea"/>
                <a:sym typeface="+mn-lt"/>
              </a:endParaRPr>
            </a:p>
          </p:txBody>
        </p:sp>
      </p:grpSp>
      <p:sp>
        <p:nvSpPr>
          <p:cNvPr id="14" name="Oval 25">
            <a:extLst>
              <a:ext uri="{FF2B5EF4-FFF2-40B4-BE49-F238E27FC236}">
                <a16:creationId xmlns:a16="http://schemas.microsoft.com/office/drawing/2014/main" id="{7D23E3E5-BEFA-887C-40D4-766E8CC40545}"/>
              </a:ext>
            </a:extLst>
          </p:cNvPr>
          <p:cNvSpPr/>
          <p:nvPr/>
        </p:nvSpPr>
        <p:spPr>
          <a:xfrm>
            <a:off x="1780432" y="3122735"/>
            <a:ext cx="1219944" cy="1219944"/>
          </a:xfrm>
          <a:prstGeom prst="ellipse">
            <a:avLst/>
          </a:prstGeom>
          <a:solidFill>
            <a:srgbClr val="909EE6"/>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Segoe"/>
              <a:ea typeface="+mn-ea"/>
              <a:cs typeface="+mn-ea"/>
              <a:sym typeface="+mn-lt"/>
            </a:endParaRPr>
          </a:p>
        </p:txBody>
      </p:sp>
      <p:pic>
        <p:nvPicPr>
          <p:cNvPr id="17" name="Imagen 16">
            <a:hlinkClick r:id="rId5" action="ppaction://hlinkfile"/>
            <a:extLst>
              <a:ext uri="{FF2B5EF4-FFF2-40B4-BE49-F238E27FC236}">
                <a16:creationId xmlns:a16="http://schemas.microsoft.com/office/drawing/2014/main" id="{6686C75D-76F0-065A-F17B-2D05369AD4C7}"/>
              </a:ext>
            </a:extLst>
          </p:cNvPr>
          <p:cNvPicPr>
            <a:picLocks noChangeAspect="1"/>
          </p:cNvPicPr>
          <p:nvPr/>
        </p:nvPicPr>
        <p:blipFill>
          <a:blip r:embed="rId6"/>
          <a:stretch>
            <a:fillRect/>
          </a:stretch>
        </p:blipFill>
        <p:spPr>
          <a:xfrm>
            <a:off x="5459077" y="1153510"/>
            <a:ext cx="2833434" cy="1761525"/>
          </a:xfrm>
          <a:prstGeom prst="rect">
            <a:avLst/>
          </a:prstGeom>
        </p:spPr>
      </p:pic>
      <p:pic>
        <p:nvPicPr>
          <p:cNvPr id="19" name="Imagen 18">
            <a:hlinkClick r:id="rId7" action="ppaction://hlinkpres?slideindex=1&amp;slidetitle="/>
            <a:extLst>
              <a:ext uri="{FF2B5EF4-FFF2-40B4-BE49-F238E27FC236}">
                <a16:creationId xmlns:a16="http://schemas.microsoft.com/office/drawing/2014/main" id="{388AAD99-9A33-9AA5-9C37-4B6A4C25B08F}"/>
              </a:ext>
            </a:extLst>
          </p:cNvPr>
          <p:cNvPicPr>
            <a:picLocks noChangeAspect="1"/>
          </p:cNvPicPr>
          <p:nvPr/>
        </p:nvPicPr>
        <p:blipFill>
          <a:blip r:embed="rId8"/>
          <a:stretch>
            <a:fillRect/>
          </a:stretch>
        </p:blipFill>
        <p:spPr>
          <a:xfrm>
            <a:off x="5498177" y="3052707"/>
            <a:ext cx="2664575" cy="1087864"/>
          </a:xfrm>
          <a:prstGeom prst="rect">
            <a:avLst/>
          </a:prstGeom>
        </p:spPr>
      </p:pic>
      <p:pic>
        <p:nvPicPr>
          <p:cNvPr id="4098" name="Picture 2" descr="Icono De Informe Elemento De Diseño De Logotipo Ilustraciones svg,  vectoriales, clip art vectorizado libre de derechos. Image 80819599">
            <a:extLst>
              <a:ext uri="{FF2B5EF4-FFF2-40B4-BE49-F238E27FC236}">
                <a16:creationId xmlns:a16="http://schemas.microsoft.com/office/drawing/2014/main" id="{1845A8F2-750A-6457-B81C-DD33946EDA95}"/>
              </a:ext>
            </a:extLst>
          </p:cNvPr>
          <p:cNvPicPr>
            <a:picLocks noChangeAspect="1" noChangeArrowheads="1"/>
          </p:cNvPicPr>
          <p:nvPr/>
        </p:nvPicPr>
        <p:blipFill rotWithShape="1">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l="26084" t="15995" r="24512" b="8560"/>
          <a:stretch/>
        </p:blipFill>
        <p:spPr bwMode="auto">
          <a:xfrm>
            <a:off x="2039098" y="1567824"/>
            <a:ext cx="673769" cy="80320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Aplicación de presentación de diapositivas - Iconos gratis de logo">
            <a:extLst>
              <a:ext uri="{FF2B5EF4-FFF2-40B4-BE49-F238E27FC236}">
                <a16:creationId xmlns:a16="http://schemas.microsoft.com/office/drawing/2014/main" id="{B039EAD3-CB2E-A012-4BC5-816ECD83CDF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39098" y="3399910"/>
            <a:ext cx="717335" cy="717335"/>
          </a:xfrm>
          <a:prstGeom prst="rect">
            <a:avLst/>
          </a:prstGeom>
          <a:noFill/>
          <a:extLst>
            <a:ext uri="{909E8E84-426E-40DD-AFC4-6F175D3DCCD1}">
              <a14:hiddenFill xmlns:a14="http://schemas.microsoft.com/office/drawing/2010/main">
                <a:solidFill>
                  <a:srgbClr val="FFFFFF"/>
                </a:solidFill>
              </a14:hiddenFill>
            </a:ext>
          </a:extLst>
        </p:spPr>
      </p:pic>
      <p:pic>
        <p:nvPicPr>
          <p:cNvPr id="21" name="Imagen 20">
            <a:hlinkClick r:id="rId11" action="ppaction://hlinkfile"/>
            <a:extLst>
              <a:ext uri="{FF2B5EF4-FFF2-40B4-BE49-F238E27FC236}">
                <a16:creationId xmlns:a16="http://schemas.microsoft.com/office/drawing/2014/main" id="{41FA7601-66E6-C0F7-C2BE-F323E6D99E48}"/>
              </a:ext>
            </a:extLst>
          </p:cNvPr>
          <p:cNvPicPr>
            <a:picLocks noChangeAspect="1"/>
          </p:cNvPicPr>
          <p:nvPr/>
        </p:nvPicPr>
        <p:blipFill>
          <a:blip r:embed="rId12"/>
          <a:stretch>
            <a:fillRect/>
          </a:stretch>
        </p:blipFill>
        <p:spPr>
          <a:xfrm>
            <a:off x="5459078" y="4330616"/>
            <a:ext cx="2833433" cy="1941848"/>
          </a:xfrm>
          <a:prstGeom prst="rect">
            <a:avLst/>
          </a:prstGeom>
        </p:spPr>
      </p:pic>
      <p:grpSp>
        <p:nvGrpSpPr>
          <p:cNvPr id="22" name="组合 72">
            <a:extLst>
              <a:ext uri="{FF2B5EF4-FFF2-40B4-BE49-F238E27FC236}">
                <a16:creationId xmlns:a16="http://schemas.microsoft.com/office/drawing/2014/main" id="{5C8C7E9F-2FDB-D8BC-F44F-C9DDF1DF24D9}"/>
              </a:ext>
            </a:extLst>
          </p:cNvPr>
          <p:cNvGrpSpPr/>
          <p:nvPr/>
        </p:nvGrpSpPr>
        <p:grpSpPr>
          <a:xfrm>
            <a:off x="2903670" y="5069115"/>
            <a:ext cx="2021516" cy="763981"/>
            <a:chOff x="1673457" y="3447102"/>
            <a:chExt cx="1453992" cy="477352"/>
          </a:xfrm>
          <a:solidFill>
            <a:srgbClr val="909EE6"/>
          </a:solidFill>
        </p:grpSpPr>
        <p:sp>
          <p:nvSpPr>
            <p:cNvPr id="23" name="圆角矩形 73">
              <a:extLst>
                <a:ext uri="{FF2B5EF4-FFF2-40B4-BE49-F238E27FC236}">
                  <a16:creationId xmlns:a16="http://schemas.microsoft.com/office/drawing/2014/main" id="{7E4BD4D9-92EB-7F0D-A42D-D0A94D437D22}"/>
                </a:ext>
              </a:extLst>
            </p:cNvPr>
            <p:cNvSpPr/>
            <p:nvPr/>
          </p:nvSpPr>
          <p:spPr>
            <a:xfrm>
              <a:off x="1673457" y="3447102"/>
              <a:ext cx="1453992" cy="477352"/>
            </a:xfrm>
            <a:prstGeom prst="roundRect">
              <a:avLst>
                <a:gd name="adj" fmla="val 2487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Segoe"/>
                <a:cs typeface="+mn-ea"/>
                <a:sym typeface="+mn-lt"/>
              </a:endParaRPr>
            </a:p>
          </p:txBody>
        </p:sp>
        <p:sp>
          <p:nvSpPr>
            <p:cNvPr id="24" name="矩形 74">
              <a:extLst>
                <a:ext uri="{FF2B5EF4-FFF2-40B4-BE49-F238E27FC236}">
                  <a16:creationId xmlns:a16="http://schemas.microsoft.com/office/drawing/2014/main" id="{0495D25D-6070-EE9D-3B9D-F3031844EB5E}"/>
                </a:ext>
              </a:extLst>
            </p:cNvPr>
            <p:cNvSpPr/>
            <p:nvPr/>
          </p:nvSpPr>
          <p:spPr>
            <a:xfrm>
              <a:off x="1719833" y="3501111"/>
              <a:ext cx="1103769" cy="326919"/>
            </a:xfrm>
            <a:prstGeom prst="rect">
              <a:avLst/>
            </a:prstGeom>
            <a:grpFill/>
          </p:spPr>
          <p:txBody>
            <a:bodyPr wrap="square">
              <a:spAutoFit/>
            </a:bodyPr>
            <a:lstStyle/>
            <a:p>
              <a:r>
                <a:rPr lang="es-EC" altLang="zh-CN" b="1" dirty="0">
                  <a:solidFill>
                    <a:schemeClr val="bg1"/>
                  </a:solidFill>
                  <a:latin typeface="Segoe"/>
                  <a:ea typeface="+mn-ea"/>
                  <a:cs typeface="+mn-ea"/>
                  <a:sym typeface="+mn-lt"/>
                </a:rPr>
                <a:t>Formato prestación PPT</a:t>
              </a:r>
              <a:endParaRPr lang="zh-CN" altLang="en-US" b="1" dirty="0">
                <a:solidFill>
                  <a:schemeClr val="bg1"/>
                </a:solidFill>
                <a:latin typeface="Segoe"/>
                <a:ea typeface="+mn-ea"/>
                <a:cs typeface="+mn-ea"/>
                <a:sym typeface="+mn-lt"/>
              </a:endParaRPr>
            </a:p>
          </p:txBody>
        </p:sp>
      </p:grpSp>
      <p:sp>
        <p:nvSpPr>
          <p:cNvPr id="25" name="Oval 25">
            <a:extLst>
              <a:ext uri="{FF2B5EF4-FFF2-40B4-BE49-F238E27FC236}">
                <a16:creationId xmlns:a16="http://schemas.microsoft.com/office/drawing/2014/main" id="{C13B3E93-22B7-FADF-42E5-CB15E801AD3F}"/>
              </a:ext>
            </a:extLst>
          </p:cNvPr>
          <p:cNvSpPr/>
          <p:nvPr/>
        </p:nvSpPr>
        <p:spPr>
          <a:xfrm>
            <a:off x="1700483" y="4815261"/>
            <a:ext cx="1219944" cy="1219944"/>
          </a:xfrm>
          <a:prstGeom prst="ellipse">
            <a:avLst/>
          </a:prstGeom>
          <a:solidFill>
            <a:srgbClr val="909EE6"/>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Segoe"/>
              <a:ea typeface="+mn-ea"/>
              <a:cs typeface="+mn-ea"/>
              <a:sym typeface="+mn-lt"/>
            </a:endParaRPr>
          </a:p>
        </p:txBody>
      </p:sp>
      <p:pic>
        <p:nvPicPr>
          <p:cNvPr id="26" name="Picture 4" descr="Aplicación de presentación de diapositivas - Iconos gratis de logo">
            <a:extLst>
              <a:ext uri="{FF2B5EF4-FFF2-40B4-BE49-F238E27FC236}">
                <a16:creationId xmlns:a16="http://schemas.microsoft.com/office/drawing/2014/main" id="{1368A38B-9E03-0D25-6BFD-B7B096AAAFB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59149" y="5092436"/>
            <a:ext cx="717335" cy="717335"/>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Conector recto 27">
            <a:extLst>
              <a:ext uri="{FF2B5EF4-FFF2-40B4-BE49-F238E27FC236}">
                <a16:creationId xmlns:a16="http://schemas.microsoft.com/office/drawing/2014/main" id="{6FB7C245-FCB2-9A9E-55EE-633434E3F6E8}"/>
              </a:ext>
            </a:extLst>
          </p:cNvPr>
          <p:cNvCxnSpPr/>
          <p:nvPr/>
        </p:nvCxnSpPr>
        <p:spPr>
          <a:xfrm>
            <a:off x="5197642" y="2915035"/>
            <a:ext cx="3497179"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29" name="Conector recto 28">
            <a:extLst>
              <a:ext uri="{FF2B5EF4-FFF2-40B4-BE49-F238E27FC236}">
                <a16:creationId xmlns:a16="http://schemas.microsoft.com/office/drawing/2014/main" id="{07E39D0E-5DF2-C9AF-F17E-E3BE17F70E29}"/>
              </a:ext>
            </a:extLst>
          </p:cNvPr>
          <p:cNvCxnSpPr/>
          <p:nvPr/>
        </p:nvCxnSpPr>
        <p:spPr>
          <a:xfrm>
            <a:off x="5197642" y="4330616"/>
            <a:ext cx="3497179"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000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
                                        <p:tgtEl>
                                          <p:spTgt spid="2"/>
                                        </p:tgtEl>
                                      </p:cBhvr>
                                    </p:animEffect>
                                  </p:childTnLst>
                                </p:cTn>
                              </p:par>
                            </p:childTnLst>
                          </p:cTn>
                        </p:par>
                        <p:par>
                          <p:cTn id="8" fill="hold">
                            <p:stCondLst>
                              <p:cond delay="2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200"/>
                                        <p:tgtEl>
                                          <p:spTgt spid="10"/>
                                        </p:tgtEl>
                                      </p:cBhvr>
                                    </p:animEffect>
                                  </p:childTnLst>
                                </p:cTn>
                              </p:par>
                            </p:childTnLst>
                          </p:cTn>
                        </p:par>
                        <p:par>
                          <p:cTn id="12" fill="hold">
                            <p:stCondLst>
                              <p:cond delay="400"/>
                            </p:stCondLst>
                            <p:childTnLst>
                              <p:par>
                                <p:cTn id="13" presetID="22" presetClass="entr" presetSubtype="8"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2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DB9422D0-111A-938E-9B4A-2476895949B6}"/>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0D59F52E-E605-79D7-C51D-196D757EFC4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D8D3BF3B-5C7A-955E-B1D3-269731477AEC}"/>
              </a:ext>
            </a:extLst>
          </p:cNvPr>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dirty="0">
                <a:solidFill>
                  <a:srgbClr val="4C3DA8"/>
                </a:solidFill>
              </a:rPr>
              <a:t>Lineamientos</a:t>
            </a:r>
            <a:endParaRPr lang="es-EC" sz="2500" u="none" strike="noStrike" cap="none" noProof="0" dirty="0">
              <a:solidFill>
                <a:srgbClr val="4C3DA8"/>
              </a:solidFill>
              <a:ea typeface="Arial"/>
              <a:sym typeface="Arial"/>
            </a:endParaRPr>
          </a:p>
        </p:txBody>
      </p:sp>
      <p:pic>
        <p:nvPicPr>
          <p:cNvPr id="7" name="Imagen 6">
            <a:extLst>
              <a:ext uri="{FF2B5EF4-FFF2-40B4-BE49-F238E27FC236}">
                <a16:creationId xmlns:a16="http://schemas.microsoft.com/office/drawing/2014/main" id="{B7EA7899-211B-B2E8-6187-6F729B799D47}"/>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233756" y="6107271"/>
            <a:ext cx="3585501" cy="718469"/>
          </a:xfrm>
          <a:prstGeom prst="rect">
            <a:avLst/>
          </a:prstGeom>
        </p:spPr>
      </p:pic>
      <p:sp>
        <p:nvSpPr>
          <p:cNvPr id="2" name="CuadroTexto 1">
            <a:extLst>
              <a:ext uri="{FF2B5EF4-FFF2-40B4-BE49-F238E27FC236}">
                <a16:creationId xmlns:a16="http://schemas.microsoft.com/office/drawing/2014/main" id="{9E0A6D40-775E-E1ED-AF30-E709438CC52A}"/>
              </a:ext>
            </a:extLst>
          </p:cNvPr>
          <p:cNvSpPr txBox="1"/>
          <p:nvPr/>
        </p:nvSpPr>
        <p:spPr>
          <a:xfrm>
            <a:off x="372743" y="711083"/>
            <a:ext cx="11433175" cy="5509200"/>
          </a:xfrm>
          <a:prstGeom prst="rect">
            <a:avLst/>
          </a:prstGeom>
          <a:noFill/>
        </p:spPr>
        <p:txBody>
          <a:bodyPr>
            <a:spAutoFit/>
          </a:bodyPr>
          <a:lstStyle/>
          <a:p>
            <a:pPr>
              <a:defRPr/>
            </a:pPr>
            <a:r>
              <a:rPr lang="es-EC" sz="1200" dirty="0"/>
              <a:t>Una vez que todas las Direcciones que conforman el ministerio hayan reportado su información en la matriz, ésta deberá ser consolidada por cada Viceministerio, Subsecretaría, Coordinación General y las Direcciones y remitirse en archivo Word (Informe narrativo) y presentación en Power Point editables.</a:t>
            </a:r>
          </a:p>
          <a:p>
            <a:pPr>
              <a:defRPr/>
            </a:pPr>
            <a:endParaRPr lang="es-EC" sz="1200" dirty="0"/>
          </a:p>
          <a:p>
            <a:pPr>
              <a:defRPr/>
            </a:pPr>
            <a:r>
              <a:rPr lang="es-EC" b="1" dirty="0">
                <a:solidFill>
                  <a:schemeClr val="tx2">
                    <a:lumMod val="25000"/>
                  </a:schemeClr>
                </a:solidFill>
              </a:rPr>
              <a:t>¿Quiénes entregan consolidado de todas sus áreas vía Quipux? </a:t>
            </a:r>
          </a:p>
          <a:p>
            <a:pPr>
              <a:defRPr/>
            </a:pPr>
            <a:endParaRPr lang="es-EC" sz="1200" dirty="0"/>
          </a:p>
          <a:p>
            <a:pPr>
              <a:defRPr/>
            </a:pPr>
            <a:r>
              <a:rPr lang="es-EC" sz="1200" dirty="0"/>
              <a:t>Viceministerio de Seguridad Pública y Ciudadana</a:t>
            </a:r>
          </a:p>
          <a:p>
            <a:pPr>
              <a:defRPr/>
            </a:pPr>
            <a:r>
              <a:rPr lang="es-EC" sz="1200" dirty="0"/>
              <a:t>	Subsecretarias</a:t>
            </a:r>
          </a:p>
          <a:p>
            <a:pPr>
              <a:defRPr/>
            </a:pPr>
            <a:r>
              <a:rPr lang="es-EC" sz="1200" dirty="0"/>
              <a:t>		Direcciones</a:t>
            </a:r>
          </a:p>
          <a:p>
            <a:pPr>
              <a:defRPr/>
            </a:pPr>
            <a:r>
              <a:rPr lang="es-EC" sz="1200" dirty="0"/>
              <a:t>Coordinación General Administrativa Financiera - CGAF </a:t>
            </a:r>
          </a:p>
          <a:p>
            <a:pPr>
              <a:defRPr/>
            </a:pPr>
            <a:r>
              <a:rPr lang="es-EC" sz="1200" dirty="0"/>
              <a:t>		Direcciones</a:t>
            </a:r>
          </a:p>
          <a:p>
            <a:pPr>
              <a:defRPr/>
            </a:pPr>
            <a:r>
              <a:rPr lang="es-EC" sz="1200" dirty="0"/>
              <a:t>Coordinación General de Tecnologías de la Información y Comunicación – CGTIC</a:t>
            </a:r>
          </a:p>
          <a:p>
            <a:pPr>
              <a:defRPr/>
            </a:pPr>
            <a:r>
              <a:rPr lang="es-EC" sz="1200" dirty="0"/>
              <a:t>		 Direcciones</a:t>
            </a:r>
          </a:p>
          <a:p>
            <a:pPr>
              <a:defRPr/>
            </a:pPr>
            <a:r>
              <a:rPr lang="es-EC" sz="1200" dirty="0"/>
              <a:t>Coordinación General de Asesoría Jurídica - CGAJ </a:t>
            </a:r>
          </a:p>
          <a:p>
            <a:pPr>
              <a:defRPr/>
            </a:pPr>
            <a:r>
              <a:rPr lang="es-EC" sz="1200" dirty="0"/>
              <a:t>		 Direcciones</a:t>
            </a:r>
          </a:p>
          <a:p>
            <a:pPr>
              <a:defRPr/>
            </a:pPr>
            <a:r>
              <a:rPr lang="es-EC" sz="1200" dirty="0"/>
              <a:t>Coordinación General de Planificación y Gestión Estratégica</a:t>
            </a:r>
          </a:p>
          <a:p>
            <a:pPr>
              <a:defRPr/>
            </a:pPr>
            <a:r>
              <a:rPr lang="es-EC" sz="1200" dirty="0"/>
              <a:t>		Direcciones</a:t>
            </a:r>
          </a:p>
          <a:p>
            <a:pPr>
              <a:defRPr/>
            </a:pPr>
            <a:r>
              <a:rPr lang="es-EC" sz="1200" dirty="0"/>
              <a:t>Coordinación de Despacho</a:t>
            </a:r>
          </a:p>
          <a:p>
            <a:pPr>
              <a:defRPr/>
            </a:pPr>
            <a:r>
              <a:rPr lang="es-EC" sz="1200" dirty="0"/>
              <a:t>Dirección de Comunicación Social </a:t>
            </a:r>
          </a:p>
          <a:p>
            <a:pPr>
              <a:defRPr/>
            </a:pPr>
            <a:r>
              <a:rPr lang="es-EC" sz="1200" dirty="0"/>
              <a:t>Dirección de Asuntos Internacionales </a:t>
            </a:r>
          </a:p>
          <a:p>
            <a:pPr>
              <a:defRPr/>
            </a:pPr>
            <a:endParaRPr lang="es-EC" sz="1200" dirty="0"/>
          </a:p>
          <a:p>
            <a:pPr>
              <a:defRPr/>
            </a:pPr>
            <a:r>
              <a:rPr lang="es-EC" b="1" dirty="0">
                <a:solidFill>
                  <a:schemeClr val="tx2">
                    <a:lumMod val="25000"/>
                  </a:schemeClr>
                </a:solidFill>
              </a:rPr>
              <a:t>¿A quién va dirigido el Quipux? </a:t>
            </a:r>
          </a:p>
          <a:p>
            <a:pPr>
              <a:defRPr/>
            </a:pPr>
            <a:r>
              <a:rPr lang="es-EC" sz="1200" dirty="0"/>
              <a:t>Destinatario: Pablo Rivera, Coordinador General de Planificación y Gestión Estratégica </a:t>
            </a:r>
          </a:p>
          <a:p>
            <a:pPr>
              <a:defRPr/>
            </a:pPr>
            <a:r>
              <a:rPr lang="es-EC" sz="1200" dirty="0"/>
              <a:t>Copia: Mauricio Silva Director de Planificación y Seguimiento;  Miguel Castillo Analista de Información y Seguimiento</a:t>
            </a:r>
          </a:p>
          <a:p>
            <a:pPr>
              <a:defRPr/>
            </a:pPr>
            <a:r>
              <a:rPr lang="es-EC" sz="1200" dirty="0"/>
              <a:t> </a:t>
            </a:r>
          </a:p>
          <a:p>
            <a:pPr>
              <a:defRPr/>
            </a:pPr>
            <a:r>
              <a:rPr lang="es-EC" sz="1200" b="1" dirty="0">
                <a:solidFill>
                  <a:schemeClr val="tx2">
                    <a:lumMod val="25000"/>
                  </a:schemeClr>
                </a:solidFill>
              </a:rPr>
              <a:t>PLAZO DE ENTREGA </a:t>
            </a:r>
          </a:p>
          <a:p>
            <a:pPr>
              <a:defRPr/>
            </a:pPr>
            <a:endParaRPr lang="es-EC" sz="1200" b="1" dirty="0">
              <a:solidFill>
                <a:schemeClr val="accent1">
                  <a:lumMod val="50000"/>
                </a:schemeClr>
              </a:solidFill>
            </a:endParaRPr>
          </a:p>
          <a:p>
            <a:pPr>
              <a:defRPr/>
            </a:pPr>
            <a:r>
              <a:rPr lang="es-EC" sz="1200" dirty="0"/>
              <a:t>La información tanto informe narrativo (Word) y presentación PPT cuya información contiene el reporte de las áreas del periodo 01 de enero al 31 de diciembre de 2024, deberá ser remitida vía Quipux por cada uno de los responsables señalados en el punto anterior, hasta el </a:t>
            </a:r>
            <a:r>
              <a:rPr lang="es-EC" sz="1200"/>
              <a:t>miércoles 07</a:t>
            </a:r>
          </a:p>
          <a:p>
            <a:pPr>
              <a:defRPr/>
            </a:pPr>
            <a:r>
              <a:rPr lang="es-EC" sz="1200"/>
              <a:t> </a:t>
            </a:r>
            <a:r>
              <a:rPr lang="es-EC" sz="1200" dirty="0"/>
              <a:t>de abril de 2025, de manera </a:t>
            </a:r>
            <a:r>
              <a:rPr lang="es-EC" sz="1200" b="1" dirty="0">
                <a:solidFill>
                  <a:schemeClr val="accent2">
                    <a:lumMod val="75000"/>
                  </a:schemeClr>
                </a:solidFill>
              </a:rPr>
              <a:t>impostergable.</a:t>
            </a:r>
          </a:p>
        </p:txBody>
      </p:sp>
    </p:spTree>
    <p:extLst>
      <p:ext uri="{BB962C8B-B14F-4D97-AF65-F5344CB8AC3E}">
        <p14:creationId xmlns:p14="http://schemas.microsoft.com/office/powerpoint/2010/main" val="3618247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923AF18C-30CB-264E-AD1F-E13AEC2BC421}"/>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8" name="Imagen 7">
            <a:extLst>
              <a:ext uri="{FF2B5EF4-FFF2-40B4-BE49-F238E27FC236}">
                <a16:creationId xmlns:a16="http://schemas.microsoft.com/office/drawing/2014/main" id="{399B1ACA-9A41-D04D-8661-A505264BB99F}"/>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6096000" y="2043866"/>
            <a:ext cx="5311094" cy="2770267"/>
          </a:xfrm>
          <a:prstGeom prst="rect">
            <a:avLst/>
          </a:prstGeom>
        </p:spPr>
      </p:pic>
      <p:grpSp>
        <p:nvGrpSpPr>
          <p:cNvPr id="15" name="Grupo 14">
            <a:extLst>
              <a:ext uri="{FF2B5EF4-FFF2-40B4-BE49-F238E27FC236}">
                <a16:creationId xmlns:a16="http://schemas.microsoft.com/office/drawing/2014/main" id="{67773B45-73C2-4DA0-1347-2F97C3212FE0}"/>
              </a:ext>
            </a:extLst>
          </p:cNvPr>
          <p:cNvGrpSpPr/>
          <p:nvPr/>
        </p:nvGrpSpPr>
        <p:grpSpPr>
          <a:xfrm>
            <a:off x="7667074" y="5005136"/>
            <a:ext cx="1877978" cy="1359569"/>
            <a:chOff x="6415790" y="2069431"/>
            <a:chExt cx="2407368" cy="1359569"/>
          </a:xfrm>
        </p:grpSpPr>
        <p:sp>
          <p:nvSpPr>
            <p:cNvPr id="12" name="Rectángulo: esquinas superiores redondeadas 11">
              <a:extLst>
                <a:ext uri="{FF2B5EF4-FFF2-40B4-BE49-F238E27FC236}">
                  <a16:creationId xmlns:a16="http://schemas.microsoft.com/office/drawing/2014/main" id="{F0E2459D-C2BE-40D6-0FA8-F6AB2B7F69CF}"/>
                </a:ext>
              </a:extLst>
            </p:cNvPr>
            <p:cNvSpPr/>
            <p:nvPr/>
          </p:nvSpPr>
          <p:spPr>
            <a:xfrm>
              <a:off x="6415790" y="2069431"/>
              <a:ext cx="2407368" cy="1359569"/>
            </a:xfrm>
            <a:prstGeom prst="round2Same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700" dirty="0"/>
            </a:p>
          </p:txBody>
        </p:sp>
        <p:sp>
          <p:nvSpPr>
            <p:cNvPr id="4" name="CuadroTexto 3">
              <a:extLst>
                <a:ext uri="{FF2B5EF4-FFF2-40B4-BE49-F238E27FC236}">
                  <a16:creationId xmlns:a16="http://schemas.microsoft.com/office/drawing/2014/main" id="{AF5AA48F-6EA7-1B8C-6483-5EB3D886CB11}"/>
                </a:ext>
              </a:extLst>
            </p:cNvPr>
            <p:cNvSpPr txBox="1"/>
            <p:nvPr/>
          </p:nvSpPr>
          <p:spPr>
            <a:xfrm>
              <a:off x="6503751" y="2245930"/>
              <a:ext cx="2194408" cy="707886"/>
            </a:xfrm>
            <a:prstGeom prst="rect">
              <a:avLst/>
            </a:prstGeom>
            <a:noFill/>
          </p:spPr>
          <p:txBody>
            <a:bodyPr wrap="square" rtlCol="0">
              <a:spAutoFit/>
            </a:bodyPr>
            <a:lstStyle/>
            <a:p>
              <a:r>
                <a:rPr lang="es-EC" sz="2000" b="1" dirty="0">
                  <a:solidFill>
                    <a:schemeClr val="tx2">
                      <a:lumMod val="50000"/>
                    </a:schemeClr>
                  </a:solidFill>
                  <a:latin typeface="Segoe"/>
                </a:rPr>
                <a:t>RENDICIÓN </a:t>
              </a:r>
            </a:p>
            <a:p>
              <a:r>
                <a:rPr lang="es-EC" sz="2000" b="1" dirty="0">
                  <a:solidFill>
                    <a:schemeClr val="tx2">
                      <a:lumMod val="50000"/>
                    </a:schemeClr>
                  </a:solidFill>
                  <a:latin typeface="Segoe"/>
                </a:rPr>
                <a:t>   CUENTAS</a:t>
              </a:r>
            </a:p>
          </p:txBody>
        </p:sp>
        <p:sp>
          <p:nvSpPr>
            <p:cNvPr id="6" name="CuadroTexto 5">
              <a:extLst>
                <a:ext uri="{FF2B5EF4-FFF2-40B4-BE49-F238E27FC236}">
                  <a16:creationId xmlns:a16="http://schemas.microsoft.com/office/drawing/2014/main" id="{AB2E1637-EC7C-2578-E8AE-6E7B3385B966}"/>
                </a:ext>
              </a:extLst>
            </p:cNvPr>
            <p:cNvSpPr txBox="1"/>
            <p:nvPr/>
          </p:nvSpPr>
          <p:spPr>
            <a:xfrm>
              <a:off x="6538636" y="2619937"/>
              <a:ext cx="416660" cy="215444"/>
            </a:xfrm>
            <a:prstGeom prst="rect">
              <a:avLst/>
            </a:prstGeom>
            <a:noFill/>
          </p:spPr>
          <p:txBody>
            <a:bodyPr wrap="square" rtlCol="0">
              <a:spAutoFit/>
            </a:bodyPr>
            <a:lstStyle/>
            <a:p>
              <a:r>
                <a:rPr lang="es-EC" sz="800" b="1" dirty="0">
                  <a:solidFill>
                    <a:schemeClr val="tx1">
                      <a:lumMod val="65000"/>
                      <a:lumOff val="35000"/>
                    </a:schemeClr>
                  </a:solidFill>
                  <a:latin typeface="Segoe"/>
                </a:rPr>
                <a:t>DE</a:t>
              </a:r>
            </a:p>
          </p:txBody>
        </p:sp>
        <p:sp>
          <p:nvSpPr>
            <p:cNvPr id="7" name="Rectángulo 6">
              <a:extLst>
                <a:ext uri="{FF2B5EF4-FFF2-40B4-BE49-F238E27FC236}">
                  <a16:creationId xmlns:a16="http://schemas.microsoft.com/office/drawing/2014/main" id="{BB3C972E-18CF-3C14-BFD6-BE2D5AEE5A7E}"/>
                </a:ext>
              </a:extLst>
            </p:cNvPr>
            <p:cNvSpPr/>
            <p:nvPr/>
          </p:nvSpPr>
          <p:spPr>
            <a:xfrm>
              <a:off x="6614859" y="2859267"/>
              <a:ext cx="833319" cy="53474"/>
            </a:xfrm>
            <a:prstGeom prst="rect">
              <a:avLst/>
            </a:prstGeom>
            <a:solidFill>
              <a:srgbClr val="F8E7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1000" b="1" dirty="0">
                <a:latin typeface="Segoe"/>
              </a:endParaRPr>
            </a:p>
          </p:txBody>
        </p:sp>
        <p:sp>
          <p:nvSpPr>
            <p:cNvPr id="2" name="Rectángulo 1">
              <a:extLst>
                <a:ext uri="{FF2B5EF4-FFF2-40B4-BE49-F238E27FC236}">
                  <a16:creationId xmlns:a16="http://schemas.microsoft.com/office/drawing/2014/main" id="{F5E0F34B-5A16-C817-21A1-433440238F07}"/>
                </a:ext>
              </a:extLst>
            </p:cNvPr>
            <p:cNvSpPr/>
            <p:nvPr/>
          </p:nvSpPr>
          <p:spPr>
            <a:xfrm>
              <a:off x="7448178" y="2856256"/>
              <a:ext cx="592579" cy="54387"/>
            </a:xfrm>
            <a:prstGeom prst="rect">
              <a:avLst/>
            </a:prstGeom>
            <a:solidFill>
              <a:srgbClr val="0020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1000" b="1" dirty="0">
                <a:latin typeface="Segoe"/>
              </a:endParaRPr>
            </a:p>
          </p:txBody>
        </p:sp>
        <p:sp>
          <p:nvSpPr>
            <p:cNvPr id="9" name="Rectángulo 8">
              <a:extLst>
                <a:ext uri="{FF2B5EF4-FFF2-40B4-BE49-F238E27FC236}">
                  <a16:creationId xmlns:a16="http://schemas.microsoft.com/office/drawing/2014/main" id="{F3D12713-11C5-C381-2F60-127B2AC9735A}"/>
                </a:ext>
              </a:extLst>
            </p:cNvPr>
            <p:cNvSpPr/>
            <p:nvPr/>
          </p:nvSpPr>
          <p:spPr>
            <a:xfrm>
              <a:off x="8040757" y="2856256"/>
              <a:ext cx="537028" cy="55299"/>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1000" b="1" dirty="0">
                <a:latin typeface="Segoe"/>
              </a:endParaRPr>
            </a:p>
          </p:txBody>
        </p:sp>
        <p:sp>
          <p:nvSpPr>
            <p:cNvPr id="10" name="CuadroTexto 9">
              <a:extLst>
                <a:ext uri="{FF2B5EF4-FFF2-40B4-BE49-F238E27FC236}">
                  <a16:creationId xmlns:a16="http://schemas.microsoft.com/office/drawing/2014/main" id="{5331C740-ABC1-2E2B-68F0-07E8B0481E16}"/>
                </a:ext>
              </a:extLst>
            </p:cNvPr>
            <p:cNvSpPr txBox="1"/>
            <p:nvPr/>
          </p:nvSpPr>
          <p:spPr>
            <a:xfrm>
              <a:off x="7026892" y="2854157"/>
              <a:ext cx="1444419" cy="523220"/>
            </a:xfrm>
            <a:prstGeom prst="rect">
              <a:avLst/>
            </a:prstGeom>
            <a:noFill/>
          </p:spPr>
          <p:txBody>
            <a:bodyPr wrap="square" rtlCol="0">
              <a:spAutoFit/>
            </a:bodyPr>
            <a:lstStyle/>
            <a:p>
              <a:r>
                <a:rPr lang="es-EC" sz="2800" b="1" dirty="0">
                  <a:solidFill>
                    <a:schemeClr val="tx1">
                      <a:lumMod val="75000"/>
                      <a:lumOff val="25000"/>
                    </a:schemeClr>
                  </a:solidFill>
                  <a:latin typeface="Segoe"/>
                </a:rPr>
                <a:t>2024</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3" name="Imagen 2">
            <a:extLst>
              <a:ext uri="{FF2B5EF4-FFF2-40B4-BE49-F238E27FC236}">
                <a16:creationId xmlns:a16="http://schemas.microsoft.com/office/drawing/2014/main" id="{E65A0EF6-0598-634F-93B8-8EA60B575C87}"/>
              </a:ext>
            </a:extLst>
          </p:cNvPr>
          <p:cNvPicPr>
            <a:picLocks noChangeAspect="1"/>
          </p:cNvPicPr>
          <p:nvPr/>
        </p:nvPicPr>
        <p:blipFill>
          <a:blip r:embed="rId19"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Agenda</a:t>
            </a:r>
          </a:p>
        </p:txBody>
      </p:sp>
      <p:pic>
        <p:nvPicPr>
          <p:cNvPr id="7" name="Imagen 6">
            <a:extLst>
              <a:ext uri="{FF2B5EF4-FFF2-40B4-BE49-F238E27FC236}">
                <a16:creationId xmlns:a16="http://schemas.microsoft.com/office/drawing/2014/main" id="{82F2F73F-E448-8A4E-9134-38EC3903F36C}"/>
              </a:ext>
            </a:extLst>
          </p:cNvPr>
          <p:cNvPicPr>
            <a:picLocks noChangeAspect="1"/>
          </p:cNvPicPr>
          <p:nvPr/>
        </p:nvPicPr>
        <p:blipFill>
          <a:blip r:embed="rId20"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sp>
        <p:nvSpPr>
          <p:cNvPr id="2" name="MH_SubTitle_1">
            <a:extLst>
              <a:ext uri="{FF2B5EF4-FFF2-40B4-BE49-F238E27FC236}">
                <a16:creationId xmlns:a16="http://schemas.microsoft.com/office/drawing/2014/main" id="{5A1B6BE8-1353-7663-02F7-BA2BE7A6FF0B}"/>
              </a:ext>
            </a:extLst>
          </p:cNvPr>
          <p:cNvSpPr txBox="1"/>
          <p:nvPr>
            <p:custDataLst>
              <p:tags r:id="rId1"/>
            </p:custDataLst>
          </p:nvPr>
        </p:nvSpPr>
        <p:spPr>
          <a:xfrm>
            <a:off x="6019915" y="2034205"/>
            <a:ext cx="4355685" cy="353943"/>
          </a:xfrm>
          <a:prstGeom prst="rect">
            <a:avLst/>
          </a:prstGeom>
          <a:noFill/>
        </p:spPr>
        <p:txBody>
          <a:bodyPr wrap="square" lIns="0" tIns="0" rIns="0" bIns="0" anchor="ctr">
            <a:spAutoFit/>
          </a:bodyPr>
          <a:lstStyle/>
          <a:p>
            <a:r>
              <a:rPr lang="es-EC" sz="23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rPr>
              <a:t>Marco Legal </a:t>
            </a:r>
            <a:endParaRPr lang="es-EC" sz="10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endParaRPr>
          </a:p>
        </p:txBody>
      </p:sp>
      <p:grpSp>
        <p:nvGrpSpPr>
          <p:cNvPr id="4" name="组合 2">
            <a:extLst>
              <a:ext uri="{FF2B5EF4-FFF2-40B4-BE49-F238E27FC236}">
                <a16:creationId xmlns:a16="http://schemas.microsoft.com/office/drawing/2014/main" id="{FB88765A-6437-9CFA-BE8C-9FC881072EDF}"/>
              </a:ext>
            </a:extLst>
          </p:cNvPr>
          <p:cNvGrpSpPr/>
          <p:nvPr/>
        </p:nvGrpSpPr>
        <p:grpSpPr>
          <a:xfrm>
            <a:off x="4758524" y="1873651"/>
            <a:ext cx="978447" cy="595311"/>
            <a:chOff x="6127160" y="2096130"/>
            <a:chExt cx="1128426" cy="686432"/>
          </a:xfrm>
        </p:grpSpPr>
        <p:cxnSp>
          <p:nvCxnSpPr>
            <p:cNvPr id="5" name="MH_Other_1">
              <a:extLst>
                <a:ext uri="{FF2B5EF4-FFF2-40B4-BE49-F238E27FC236}">
                  <a16:creationId xmlns:a16="http://schemas.microsoft.com/office/drawing/2014/main" id="{EF37B0A7-CE74-8879-6F8B-A9CCA91803FC}"/>
                </a:ext>
              </a:extLst>
            </p:cNvPr>
            <p:cNvCxnSpPr/>
            <p:nvPr>
              <p:custDataLst>
                <p:tags r:id="rId14"/>
              </p:custDataLst>
            </p:nvPr>
          </p:nvCxnSpPr>
          <p:spPr>
            <a:xfrm flipH="1">
              <a:off x="6525624" y="2096130"/>
              <a:ext cx="729962" cy="68643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MH_Other_2">
              <a:extLst>
                <a:ext uri="{FF2B5EF4-FFF2-40B4-BE49-F238E27FC236}">
                  <a16:creationId xmlns:a16="http://schemas.microsoft.com/office/drawing/2014/main" id="{A7F0950A-A15A-0A5C-F0D9-B3327692BB0A}"/>
                </a:ext>
              </a:extLst>
            </p:cNvPr>
            <p:cNvSpPr/>
            <p:nvPr>
              <p:custDataLst>
                <p:tags r:id="rId15"/>
              </p:custDataLst>
            </p:nvPr>
          </p:nvSpPr>
          <p:spPr>
            <a:xfrm>
              <a:off x="6145577" y="2497943"/>
              <a:ext cx="532403" cy="242763"/>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75933" anchor="ctr">
              <a:normAutofit fontScale="92500" lnSpcReduction="10000"/>
            </a:bodyPr>
            <a:lstStyle/>
            <a:p>
              <a:pPr algn="ctr">
                <a:defRPr/>
              </a:pPr>
              <a:endParaRPr lang="es-EC" sz="1000"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endParaRPr>
            </a:p>
          </p:txBody>
        </p:sp>
        <p:sp>
          <p:nvSpPr>
            <p:cNvPr id="8" name="MH_Other_3">
              <a:extLst>
                <a:ext uri="{FF2B5EF4-FFF2-40B4-BE49-F238E27FC236}">
                  <a16:creationId xmlns:a16="http://schemas.microsoft.com/office/drawing/2014/main" id="{69E59927-C678-5ED7-AE62-5A6E3891462F}"/>
                </a:ext>
              </a:extLst>
            </p:cNvPr>
            <p:cNvSpPr txBox="1">
              <a:spLocks noChangeArrowheads="1"/>
            </p:cNvSpPr>
            <p:nvPr>
              <p:custDataLst>
                <p:tags r:id="rId16"/>
              </p:custDataLst>
            </p:nvPr>
          </p:nvSpPr>
          <p:spPr bwMode="auto">
            <a:xfrm>
              <a:off x="6127160" y="2108553"/>
              <a:ext cx="565888" cy="3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defRPr/>
              </a:pPr>
              <a:r>
                <a:rPr lang="es-EC"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rPr>
                <a:t>A</a:t>
              </a:r>
            </a:p>
          </p:txBody>
        </p:sp>
      </p:grpSp>
      <p:sp>
        <p:nvSpPr>
          <p:cNvPr id="9" name="MH_SubTitle_2">
            <a:extLst>
              <a:ext uri="{FF2B5EF4-FFF2-40B4-BE49-F238E27FC236}">
                <a16:creationId xmlns:a16="http://schemas.microsoft.com/office/drawing/2014/main" id="{045E7668-C14A-3040-52D6-7312640E57A3}"/>
              </a:ext>
            </a:extLst>
          </p:cNvPr>
          <p:cNvSpPr txBox="1"/>
          <p:nvPr>
            <p:custDataLst>
              <p:tags r:id="rId2"/>
            </p:custDataLst>
          </p:nvPr>
        </p:nvSpPr>
        <p:spPr>
          <a:xfrm>
            <a:off x="6019915" y="2940724"/>
            <a:ext cx="4355685" cy="353943"/>
          </a:xfrm>
          <a:prstGeom prst="rect">
            <a:avLst/>
          </a:prstGeom>
          <a:noFill/>
        </p:spPr>
        <p:txBody>
          <a:bodyPr wrap="square" lIns="0" tIns="0" rIns="0" bIns="0" anchor="ctr">
            <a:spAutoFit/>
          </a:bodyPr>
          <a:lstStyle/>
          <a:p>
            <a:pPr lvl="0"/>
            <a:r>
              <a:rPr lang="es-EC" sz="23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rPr>
              <a:t>Fases del proceso </a:t>
            </a:r>
            <a:endParaRPr lang="es-EC" sz="10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endParaRPr>
          </a:p>
        </p:txBody>
      </p:sp>
      <p:grpSp>
        <p:nvGrpSpPr>
          <p:cNvPr id="10" name="组合 6">
            <a:extLst>
              <a:ext uri="{FF2B5EF4-FFF2-40B4-BE49-F238E27FC236}">
                <a16:creationId xmlns:a16="http://schemas.microsoft.com/office/drawing/2014/main" id="{1E218EA9-9A54-0A9F-4B10-08014A0DBBB3}"/>
              </a:ext>
            </a:extLst>
          </p:cNvPr>
          <p:cNvGrpSpPr/>
          <p:nvPr/>
        </p:nvGrpSpPr>
        <p:grpSpPr>
          <a:xfrm>
            <a:off x="4758524" y="2780653"/>
            <a:ext cx="978447" cy="595311"/>
            <a:chOff x="6127160" y="3142521"/>
            <a:chExt cx="1128426" cy="686432"/>
          </a:xfrm>
        </p:grpSpPr>
        <p:cxnSp>
          <p:nvCxnSpPr>
            <p:cNvPr id="11" name="MH_Other_4">
              <a:extLst>
                <a:ext uri="{FF2B5EF4-FFF2-40B4-BE49-F238E27FC236}">
                  <a16:creationId xmlns:a16="http://schemas.microsoft.com/office/drawing/2014/main" id="{27B61CAC-3601-9C4D-58FD-AD41A420D375}"/>
                </a:ext>
              </a:extLst>
            </p:cNvPr>
            <p:cNvCxnSpPr/>
            <p:nvPr>
              <p:custDataLst>
                <p:tags r:id="rId11"/>
              </p:custDataLst>
            </p:nvPr>
          </p:nvCxnSpPr>
          <p:spPr>
            <a:xfrm flipH="1">
              <a:off x="6525624" y="3142521"/>
              <a:ext cx="729962" cy="686432"/>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MH_Other_5">
              <a:extLst>
                <a:ext uri="{FF2B5EF4-FFF2-40B4-BE49-F238E27FC236}">
                  <a16:creationId xmlns:a16="http://schemas.microsoft.com/office/drawing/2014/main" id="{F8E3D58F-9F0C-2CB7-0748-E4424E7721E0}"/>
                </a:ext>
              </a:extLst>
            </p:cNvPr>
            <p:cNvSpPr/>
            <p:nvPr>
              <p:custDataLst>
                <p:tags r:id="rId12"/>
              </p:custDataLst>
            </p:nvPr>
          </p:nvSpPr>
          <p:spPr>
            <a:xfrm>
              <a:off x="6145577" y="3544334"/>
              <a:ext cx="532403" cy="241088"/>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75933" anchor="ctr">
              <a:normAutofit fontScale="92500" lnSpcReduction="10000"/>
            </a:bodyPr>
            <a:lstStyle/>
            <a:p>
              <a:pPr algn="ctr">
                <a:defRPr/>
              </a:pPr>
              <a:endParaRPr lang="es-EC" sz="1000"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endParaRPr>
            </a:p>
          </p:txBody>
        </p:sp>
        <p:sp>
          <p:nvSpPr>
            <p:cNvPr id="13" name="MH_Other_6">
              <a:extLst>
                <a:ext uri="{FF2B5EF4-FFF2-40B4-BE49-F238E27FC236}">
                  <a16:creationId xmlns:a16="http://schemas.microsoft.com/office/drawing/2014/main" id="{415D8ECF-5069-CFA4-ADF7-8DDDE3EC39E6}"/>
                </a:ext>
              </a:extLst>
            </p:cNvPr>
            <p:cNvSpPr txBox="1">
              <a:spLocks noChangeArrowheads="1"/>
            </p:cNvSpPr>
            <p:nvPr>
              <p:custDataLst>
                <p:tags r:id="rId13"/>
              </p:custDataLst>
            </p:nvPr>
          </p:nvSpPr>
          <p:spPr bwMode="auto">
            <a:xfrm>
              <a:off x="6127160" y="3154944"/>
              <a:ext cx="565888" cy="3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defRPr/>
              </a:pPr>
              <a:r>
                <a:rPr lang="es-EC"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rPr>
                <a:t>B</a:t>
              </a:r>
            </a:p>
          </p:txBody>
        </p:sp>
      </p:grpSp>
      <p:sp>
        <p:nvSpPr>
          <p:cNvPr id="14" name="MH_SubTitle_3">
            <a:extLst>
              <a:ext uri="{FF2B5EF4-FFF2-40B4-BE49-F238E27FC236}">
                <a16:creationId xmlns:a16="http://schemas.microsoft.com/office/drawing/2014/main" id="{950FFB4E-3D07-2206-F37E-D55C672F8022}"/>
              </a:ext>
            </a:extLst>
          </p:cNvPr>
          <p:cNvSpPr txBox="1"/>
          <p:nvPr>
            <p:custDataLst>
              <p:tags r:id="rId3"/>
            </p:custDataLst>
          </p:nvPr>
        </p:nvSpPr>
        <p:spPr>
          <a:xfrm>
            <a:off x="6019915" y="3847243"/>
            <a:ext cx="4355685" cy="353943"/>
          </a:xfrm>
          <a:prstGeom prst="rect">
            <a:avLst/>
          </a:prstGeom>
          <a:noFill/>
        </p:spPr>
        <p:txBody>
          <a:bodyPr wrap="square" lIns="0" tIns="0" rIns="0" bIns="0" anchor="ctr">
            <a:spAutoFit/>
          </a:bodyPr>
          <a:lstStyle/>
          <a:p>
            <a:pPr lvl="0"/>
            <a:r>
              <a:rPr lang="es-EC" sz="23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rPr>
              <a:t>Cronograma</a:t>
            </a:r>
            <a:endParaRPr lang="es-EC" sz="10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endParaRPr>
          </a:p>
        </p:txBody>
      </p:sp>
      <p:grpSp>
        <p:nvGrpSpPr>
          <p:cNvPr id="15" name="组合 7">
            <a:extLst>
              <a:ext uri="{FF2B5EF4-FFF2-40B4-BE49-F238E27FC236}">
                <a16:creationId xmlns:a16="http://schemas.microsoft.com/office/drawing/2014/main" id="{05D6F9D4-60D5-322F-4299-40F297EB5D7C}"/>
              </a:ext>
            </a:extLst>
          </p:cNvPr>
          <p:cNvGrpSpPr/>
          <p:nvPr/>
        </p:nvGrpSpPr>
        <p:grpSpPr>
          <a:xfrm>
            <a:off x="4758524" y="3687657"/>
            <a:ext cx="978447" cy="595311"/>
            <a:chOff x="6127160" y="4187237"/>
            <a:chExt cx="1128426" cy="686432"/>
          </a:xfrm>
        </p:grpSpPr>
        <p:cxnSp>
          <p:nvCxnSpPr>
            <p:cNvPr id="16" name="MH_Other_7">
              <a:extLst>
                <a:ext uri="{FF2B5EF4-FFF2-40B4-BE49-F238E27FC236}">
                  <a16:creationId xmlns:a16="http://schemas.microsoft.com/office/drawing/2014/main" id="{8CDC9EF0-BC75-5215-0EB8-719ACA6BA857}"/>
                </a:ext>
              </a:extLst>
            </p:cNvPr>
            <p:cNvCxnSpPr/>
            <p:nvPr>
              <p:custDataLst>
                <p:tags r:id="rId8"/>
              </p:custDataLst>
            </p:nvPr>
          </p:nvCxnSpPr>
          <p:spPr>
            <a:xfrm flipH="1">
              <a:off x="6525624" y="4187237"/>
              <a:ext cx="729962" cy="686432"/>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7" name="MH_Other_8">
              <a:extLst>
                <a:ext uri="{FF2B5EF4-FFF2-40B4-BE49-F238E27FC236}">
                  <a16:creationId xmlns:a16="http://schemas.microsoft.com/office/drawing/2014/main" id="{C811E7F6-7E07-3E0D-DF3C-94E50B426F5F}"/>
                </a:ext>
              </a:extLst>
            </p:cNvPr>
            <p:cNvSpPr/>
            <p:nvPr>
              <p:custDataLst>
                <p:tags r:id="rId9"/>
              </p:custDataLst>
            </p:nvPr>
          </p:nvSpPr>
          <p:spPr>
            <a:xfrm>
              <a:off x="6145577" y="4589050"/>
              <a:ext cx="532403" cy="241088"/>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75933" anchor="ctr">
              <a:normAutofit fontScale="92500" lnSpcReduction="10000"/>
            </a:bodyPr>
            <a:lstStyle/>
            <a:p>
              <a:pPr algn="ctr">
                <a:defRPr/>
              </a:pPr>
              <a:endParaRPr lang="es-EC" sz="1000"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endParaRPr>
            </a:p>
          </p:txBody>
        </p:sp>
        <p:sp>
          <p:nvSpPr>
            <p:cNvPr id="18" name="MH_Other_9">
              <a:extLst>
                <a:ext uri="{FF2B5EF4-FFF2-40B4-BE49-F238E27FC236}">
                  <a16:creationId xmlns:a16="http://schemas.microsoft.com/office/drawing/2014/main" id="{7241E0E2-1819-3D4B-4B3D-F2D8A42C7CDD}"/>
                </a:ext>
              </a:extLst>
            </p:cNvPr>
            <p:cNvSpPr txBox="1">
              <a:spLocks noChangeArrowheads="1"/>
            </p:cNvSpPr>
            <p:nvPr>
              <p:custDataLst>
                <p:tags r:id="rId10"/>
              </p:custDataLst>
            </p:nvPr>
          </p:nvSpPr>
          <p:spPr bwMode="auto">
            <a:xfrm>
              <a:off x="6127160" y="4199660"/>
              <a:ext cx="565888" cy="3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defRPr/>
              </a:pPr>
              <a:r>
                <a:rPr lang="es-EC"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rPr>
                <a:t>C</a:t>
              </a:r>
            </a:p>
          </p:txBody>
        </p:sp>
      </p:grpSp>
      <p:sp>
        <p:nvSpPr>
          <p:cNvPr id="19" name="MH_SubTitle_4">
            <a:extLst>
              <a:ext uri="{FF2B5EF4-FFF2-40B4-BE49-F238E27FC236}">
                <a16:creationId xmlns:a16="http://schemas.microsoft.com/office/drawing/2014/main" id="{EC9B7D25-683B-8AAE-D209-1689570B5859}"/>
              </a:ext>
            </a:extLst>
          </p:cNvPr>
          <p:cNvSpPr txBox="1"/>
          <p:nvPr>
            <p:custDataLst>
              <p:tags r:id="rId4"/>
            </p:custDataLst>
          </p:nvPr>
        </p:nvSpPr>
        <p:spPr>
          <a:xfrm>
            <a:off x="6019915" y="4753762"/>
            <a:ext cx="4821084" cy="353943"/>
          </a:xfrm>
          <a:prstGeom prst="rect">
            <a:avLst/>
          </a:prstGeom>
          <a:noFill/>
        </p:spPr>
        <p:txBody>
          <a:bodyPr wrap="square" lIns="0" tIns="0" rIns="0" bIns="0" anchor="ctr">
            <a:spAutoFit/>
          </a:bodyPr>
          <a:lstStyle/>
          <a:p>
            <a:pPr lvl="0"/>
            <a:r>
              <a:rPr lang="es-EC" sz="23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rPr>
              <a:t>Insumos de gestión, lineamientos</a:t>
            </a:r>
            <a:endParaRPr lang="es-EC" sz="1000" noProof="0" dirty="0">
              <a:solidFill>
                <a:schemeClr val="tx1">
                  <a:lumMod val="50000"/>
                  <a:lumOff val="50000"/>
                </a:schemeClr>
              </a:solidFill>
              <a:latin typeface="印品黑体" panose="00000500000000000000" pitchFamily="2" charset="-122"/>
              <a:ea typeface="印品黑体" panose="00000500000000000000" pitchFamily="2" charset="-122"/>
              <a:sym typeface="Arial" panose="020B0604020202020204" pitchFamily="34" charset="0"/>
            </a:endParaRPr>
          </a:p>
        </p:txBody>
      </p:sp>
      <p:grpSp>
        <p:nvGrpSpPr>
          <p:cNvPr id="20" name="组合 9">
            <a:extLst>
              <a:ext uri="{FF2B5EF4-FFF2-40B4-BE49-F238E27FC236}">
                <a16:creationId xmlns:a16="http://schemas.microsoft.com/office/drawing/2014/main" id="{ABBDC3A3-4CAF-BD46-12E1-A9F4E648025D}"/>
              </a:ext>
            </a:extLst>
          </p:cNvPr>
          <p:cNvGrpSpPr/>
          <p:nvPr/>
        </p:nvGrpSpPr>
        <p:grpSpPr>
          <a:xfrm>
            <a:off x="4758524" y="4594659"/>
            <a:ext cx="978447" cy="593859"/>
            <a:chOff x="6127160" y="5233626"/>
            <a:chExt cx="1128426" cy="684758"/>
          </a:xfrm>
        </p:grpSpPr>
        <p:cxnSp>
          <p:nvCxnSpPr>
            <p:cNvPr id="21" name="MH_Other_10">
              <a:extLst>
                <a:ext uri="{FF2B5EF4-FFF2-40B4-BE49-F238E27FC236}">
                  <a16:creationId xmlns:a16="http://schemas.microsoft.com/office/drawing/2014/main" id="{B3946EBA-6F0F-48B4-2E17-D9AB14CE3B57}"/>
                </a:ext>
              </a:extLst>
            </p:cNvPr>
            <p:cNvCxnSpPr/>
            <p:nvPr>
              <p:custDataLst>
                <p:tags r:id="rId5"/>
              </p:custDataLst>
            </p:nvPr>
          </p:nvCxnSpPr>
          <p:spPr>
            <a:xfrm flipH="1">
              <a:off x="6525624" y="5233626"/>
              <a:ext cx="729962" cy="68475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2" name="MH_Other_11">
              <a:extLst>
                <a:ext uri="{FF2B5EF4-FFF2-40B4-BE49-F238E27FC236}">
                  <a16:creationId xmlns:a16="http://schemas.microsoft.com/office/drawing/2014/main" id="{679ABD7B-C783-ABBA-7F83-9DC244498552}"/>
                </a:ext>
              </a:extLst>
            </p:cNvPr>
            <p:cNvSpPr/>
            <p:nvPr>
              <p:custDataLst>
                <p:tags r:id="rId6"/>
              </p:custDataLst>
            </p:nvPr>
          </p:nvSpPr>
          <p:spPr>
            <a:xfrm>
              <a:off x="6145577" y="5635440"/>
              <a:ext cx="532403" cy="241088"/>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75933" anchor="ctr">
              <a:normAutofit fontScale="92500" lnSpcReduction="10000"/>
            </a:bodyPr>
            <a:lstStyle/>
            <a:p>
              <a:pPr algn="ctr">
                <a:defRPr/>
              </a:pPr>
              <a:endParaRPr lang="es-EC" sz="1000"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endParaRPr>
            </a:p>
          </p:txBody>
        </p:sp>
        <p:sp>
          <p:nvSpPr>
            <p:cNvPr id="23" name="MH_Other_12">
              <a:extLst>
                <a:ext uri="{FF2B5EF4-FFF2-40B4-BE49-F238E27FC236}">
                  <a16:creationId xmlns:a16="http://schemas.microsoft.com/office/drawing/2014/main" id="{8EBD4453-5783-19A2-12E8-E6C70BF87030}"/>
                </a:ext>
              </a:extLst>
            </p:cNvPr>
            <p:cNvSpPr txBox="1">
              <a:spLocks noChangeArrowheads="1"/>
            </p:cNvSpPr>
            <p:nvPr>
              <p:custDataLst>
                <p:tags r:id="rId7"/>
              </p:custDataLst>
            </p:nvPr>
          </p:nvSpPr>
          <p:spPr bwMode="auto">
            <a:xfrm>
              <a:off x="6127160" y="5246051"/>
              <a:ext cx="565888" cy="3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defRPr/>
              </a:pPr>
              <a:r>
                <a:rPr lang="es-EC" noProof="0" dirty="0">
                  <a:solidFill>
                    <a:schemeClr val="bg1">
                      <a:lumMod val="65000"/>
                    </a:schemeClr>
                  </a:solidFill>
                  <a:latin typeface="印品黑体" panose="00000500000000000000" pitchFamily="2" charset="-122"/>
                  <a:ea typeface="印品黑体" panose="00000500000000000000" pitchFamily="2" charset="-122"/>
                  <a:sym typeface="Arial" panose="020B0604020202020204" pitchFamily="34" charset="0"/>
                </a:rPr>
                <a:t>D</a:t>
              </a:r>
            </a:p>
          </p:txBody>
        </p:sp>
      </p:grpSp>
      <p:grpSp>
        <p:nvGrpSpPr>
          <p:cNvPr id="36" name="Grupo 35">
            <a:extLst>
              <a:ext uri="{FF2B5EF4-FFF2-40B4-BE49-F238E27FC236}">
                <a16:creationId xmlns:a16="http://schemas.microsoft.com/office/drawing/2014/main" id="{D7DF99D2-4457-6978-5F8E-26173401DB3F}"/>
              </a:ext>
            </a:extLst>
          </p:cNvPr>
          <p:cNvGrpSpPr/>
          <p:nvPr/>
        </p:nvGrpSpPr>
        <p:grpSpPr>
          <a:xfrm>
            <a:off x="688328" y="2150952"/>
            <a:ext cx="3897444" cy="2670606"/>
            <a:chOff x="6415790" y="1364105"/>
            <a:chExt cx="3897444" cy="2670606"/>
          </a:xfrm>
        </p:grpSpPr>
        <p:sp>
          <p:nvSpPr>
            <p:cNvPr id="37" name="Rectángulo: esquinas superiores redondeadas 36">
              <a:extLst>
                <a:ext uri="{FF2B5EF4-FFF2-40B4-BE49-F238E27FC236}">
                  <a16:creationId xmlns:a16="http://schemas.microsoft.com/office/drawing/2014/main" id="{D36FDD38-32C9-92C5-3B3B-971278DE94E9}"/>
                </a:ext>
              </a:extLst>
            </p:cNvPr>
            <p:cNvSpPr/>
            <p:nvPr/>
          </p:nvSpPr>
          <p:spPr>
            <a:xfrm>
              <a:off x="6415790" y="1364105"/>
              <a:ext cx="3897444" cy="2670606"/>
            </a:xfrm>
            <a:prstGeom prst="round2Same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dirty="0"/>
            </a:p>
          </p:txBody>
        </p:sp>
        <p:sp>
          <p:nvSpPr>
            <p:cNvPr id="38" name="CuadroTexto 37">
              <a:extLst>
                <a:ext uri="{FF2B5EF4-FFF2-40B4-BE49-F238E27FC236}">
                  <a16:creationId xmlns:a16="http://schemas.microsoft.com/office/drawing/2014/main" id="{13797066-3707-0D3B-FA27-B8D598CE1812}"/>
                </a:ext>
              </a:extLst>
            </p:cNvPr>
            <p:cNvSpPr txBox="1"/>
            <p:nvPr/>
          </p:nvSpPr>
          <p:spPr>
            <a:xfrm>
              <a:off x="6558196" y="1603948"/>
              <a:ext cx="3552669" cy="1569660"/>
            </a:xfrm>
            <a:prstGeom prst="rect">
              <a:avLst/>
            </a:prstGeom>
            <a:noFill/>
          </p:spPr>
          <p:txBody>
            <a:bodyPr wrap="square" rtlCol="0">
              <a:spAutoFit/>
            </a:bodyPr>
            <a:lstStyle/>
            <a:p>
              <a:r>
                <a:rPr lang="es-EC" sz="4800" b="1" dirty="0">
                  <a:solidFill>
                    <a:schemeClr val="tx2">
                      <a:lumMod val="50000"/>
                    </a:schemeClr>
                  </a:solidFill>
                  <a:latin typeface="Segoe"/>
                </a:rPr>
                <a:t>RENDICIÓN </a:t>
              </a:r>
            </a:p>
            <a:p>
              <a:r>
                <a:rPr lang="es-EC" sz="4800" b="1" dirty="0">
                  <a:solidFill>
                    <a:schemeClr val="tx2">
                      <a:lumMod val="50000"/>
                    </a:schemeClr>
                  </a:solidFill>
                  <a:latin typeface="Segoe"/>
                </a:rPr>
                <a:t>   CUENTAS</a:t>
              </a:r>
            </a:p>
          </p:txBody>
        </p:sp>
        <p:sp>
          <p:nvSpPr>
            <p:cNvPr id="39" name="CuadroTexto 38">
              <a:extLst>
                <a:ext uri="{FF2B5EF4-FFF2-40B4-BE49-F238E27FC236}">
                  <a16:creationId xmlns:a16="http://schemas.microsoft.com/office/drawing/2014/main" id="{FA87B8AC-D769-EF9A-E7AC-69F4FF65C145}"/>
                </a:ext>
              </a:extLst>
            </p:cNvPr>
            <p:cNvSpPr txBox="1"/>
            <p:nvPr/>
          </p:nvSpPr>
          <p:spPr>
            <a:xfrm>
              <a:off x="6640644" y="2548172"/>
              <a:ext cx="674558" cy="400110"/>
            </a:xfrm>
            <a:prstGeom prst="rect">
              <a:avLst/>
            </a:prstGeom>
            <a:noFill/>
          </p:spPr>
          <p:txBody>
            <a:bodyPr wrap="square" rtlCol="0">
              <a:spAutoFit/>
            </a:bodyPr>
            <a:lstStyle/>
            <a:p>
              <a:r>
                <a:rPr lang="es-EC" sz="2000" b="1" dirty="0">
                  <a:solidFill>
                    <a:schemeClr val="tx1">
                      <a:lumMod val="65000"/>
                      <a:lumOff val="35000"/>
                    </a:schemeClr>
                  </a:solidFill>
                  <a:latin typeface="Segoe"/>
                </a:rPr>
                <a:t>DE</a:t>
              </a:r>
            </a:p>
          </p:txBody>
        </p:sp>
        <p:sp>
          <p:nvSpPr>
            <p:cNvPr id="40" name="Rectángulo 39">
              <a:extLst>
                <a:ext uri="{FF2B5EF4-FFF2-40B4-BE49-F238E27FC236}">
                  <a16:creationId xmlns:a16="http://schemas.microsoft.com/office/drawing/2014/main" id="{72B26F19-3AA5-9B39-1257-135DFC7089CE}"/>
                </a:ext>
              </a:extLst>
            </p:cNvPr>
            <p:cNvSpPr/>
            <p:nvPr/>
          </p:nvSpPr>
          <p:spPr>
            <a:xfrm>
              <a:off x="6738075" y="3025992"/>
              <a:ext cx="1349114" cy="72666"/>
            </a:xfrm>
            <a:prstGeom prst="rect">
              <a:avLst/>
            </a:prstGeom>
            <a:solidFill>
              <a:srgbClr val="F8E7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2000" b="1" dirty="0">
                <a:latin typeface="Segoe"/>
              </a:endParaRPr>
            </a:p>
          </p:txBody>
        </p:sp>
        <p:sp>
          <p:nvSpPr>
            <p:cNvPr id="41" name="Rectángulo 40">
              <a:extLst>
                <a:ext uri="{FF2B5EF4-FFF2-40B4-BE49-F238E27FC236}">
                  <a16:creationId xmlns:a16="http://schemas.microsoft.com/office/drawing/2014/main" id="{FD237006-07EE-6177-5B43-94EFC9097DE2}"/>
                </a:ext>
              </a:extLst>
            </p:cNvPr>
            <p:cNvSpPr/>
            <p:nvPr/>
          </p:nvSpPr>
          <p:spPr>
            <a:xfrm>
              <a:off x="8087189" y="3021900"/>
              <a:ext cx="959365" cy="73906"/>
            </a:xfrm>
            <a:prstGeom prst="rect">
              <a:avLst/>
            </a:prstGeom>
            <a:solidFill>
              <a:srgbClr val="0020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2000" b="1" dirty="0">
                <a:latin typeface="Segoe"/>
              </a:endParaRPr>
            </a:p>
          </p:txBody>
        </p:sp>
        <p:sp>
          <p:nvSpPr>
            <p:cNvPr id="42" name="Rectángulo 41">
              <a:extLst>
                <a:ext uri="{FF2B5EF4-FFF2-40B4-BE49-F238E27FC236}">
                  <a16:creationId xmlns:a16="http://schemas.microsoft.com/office/drawing/2014/main" id="{867789C5-4515-24FE-C8E7-E1AC08E07D21}"/>
                </a:ext>
              </a:extLst>
            </p:cNvPr>
            <p:cNvSpPr/>
            <p:nvPr/>
          </p:nvSpPr>
          <p:spPr>
            <a:xfrm>
              <a:off x="9046554" y="3021900"/>
              <a:ext cx="869430" cy="75146"/>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C" sz="2000" b="1" dirty="0">
                <a:latin typeface="Segoe"/>
              </a:endParaRPr>
            </a:p>
          </p:txBody>
        </p:sp>
        <p:sp>
          <p:nvSpPr>
            <p:cNvPr id="43" name="CuadroTexto 42">
              <a:extLst>
                <a:ext uri="{FF2B5EF4-FFF2-40B4-BE49-F238E27FC236}">
                  <a16:creationId xmlns:a16="http://schemas.microsoft.com/office/drawing/2014/main" id="{21CFF487-36BB-32A2-D1C7-F0C71A87E2D1}"/>
                </a:ext>
              </a:extLst>
            </p:cNvPr>
            <p:cNvSpPr txBox="1"/>
            <p:nvPr/>
          </p:nvSpPr>
          <p:spPr>
            <a:xfrm>
              <a:off x="7405142" y="3019048"/>
              <a:ext cx="2338464" cy="1015663"/>
            </a:xfrm>
            <a:prstGeom prst="rect">
              <a:avLst/>
            </a:prstGeom>
            <a:noFill/>
          </p:spPr>
          <p:txBody>
            <a:bodyPr wrap="square" rtlCol="0">
              <a:spAutoFit/>
            </a:bodyPr>
            <a:lstStyle/>
            <a:p>
              <a:r>
                <a:rPr lang="es-EC" sz="6000" b="1" dirty="0">
                  <a:solidFill>
                    <a:schemeClr val="tx1">
                      <a:lumMod val="75000"/>
                      <a:lumOff val="25000"/>
                    </a:schemeClr>
                  </a:solidFill>
                  <a:latin typeface="Segoe"/>
                </a:rPr>
                <a:t>2024</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DF496B97-4D08-0523-5EEC-3ABBCE3D3CAC}"/>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3BBFB261-0E8D-4132-DBD1-4680E9776BA2}"/>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4FD7BF08-4B84-45A5-63FC-F7ABB2BA4D87}"/>
              </a:ext>
            </a:extLst>
          </p:cNvPr>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Marco Legal</a:t>
            </a:r>
          </a:p>
        </p:txBody>
      </p:sp>
      <p:pic>
        <p:nvPicPr>
          <p:cNvPr id="7" name="Imagen 6">
            <a:extLst>
              <a:ext uri="{FF2B5EF4-FFF2-40B4-BE49-F238E27FC236}">
                <a16:creationId xmlns:a16="http://schemas.microsoft.com/office/drawing/2014/main" id="{E04DDD76-456A-2C19-1DC8-203A0E55941B}"/>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61041" y="6025372"/>
            <a:ext cx="3585501" cy="718469"/>
          </a:xfrm>
          <a:prstGeom prst="rect">
            <a:avLst/>
          </a:prstGeom>
        </p:spPr>
      </p:pic>
      <p:sp>
        <p:nvSpPr>
          <p:cNvPr id="24" name="Oval 6">
            <a:extLst>
              <a:ext uri="{FF2B5EF4-FFF2-40B4-BE49-F238E27FC236}">
                <a16:creationId xmlns:a16="http://schemas.microsoft.com/office/drawing/2014/main" id="{EAF8F048-E5DE-3B08-3149-04A14E06B3C6}"/>
              </a:ext>
            </a:extLst>
          </p:cNvPr>
          <p:cNvSpPr>
            <a:spLocks noChangeArrowheads="1"/>
          </p:cNvSpPr>
          <p:nvPr/>
        </p:nvSpPr>
        <p:spPr bwMode="auto">
          <a:xfrm>
            <a:off x="572577" y="1283825"/>
            <a:ext cx="5023408" cy="5026449"/>
          </a:xfrm>
          <a:prstGeom prst="ellipse">
            <a:avLst/>
          </a:prstGeom>
          <a:noFill/>
          <a:ln w="19050">
            <a:solidFill>
              <a:schemeClr val="bg1">
                <a:lumMod val="50000"/>
              </a:schemeClr>
            </a:solidFill>
            <a:prstDash val="dash"/>
            <a:round/>
            <a:headEnd/>
            <a:tailEnd/>
          </a:ln>
          <a:extLst>
            <a:ext uri="{909E8E84-426E-40DD-AFC4-6F175D3DCCD1}">
              <a14:hiddenFill xmlns:a14="http://schemas.microsoft.com/office/drawing/2010/main">
                <a:solidFill>
                  <a:srgbClr val="FFFFFF"/>
                </a:solidFill>
              </a14:hiddenFill>
            </a:ext>
          </a:extLst>
        </p:spPr>
        <p:txBody>
          <a:bodyPr lIns="91391" tIns="45696" rIns="91391" bIns="45696"/>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latin typeface="Segoe"/>
              <a:ea typeface="+mn-ea"/>
              <a:cs typeface="+mn-ea"/>
              <a:sym typeface="+mn-lt"/>
            </a:endParaRPr>
          </a:p>
        </p:txBody>
      </p:sp>
      <p:sp>
        <p:nvSpPr>
          <p:cNvPr id="25" name="Oval 10">
            <a:extLst>
              <a:ext uri="{FF2B5EF4-FFF2-40B4-BE49-F238E27FC236}">
                <a16:creationId xmlns:a16="http://schemas.microsoft.com/office/drawing/2014/main" id="{AF291CB2-685A-7FF6-73EA-02640F99012E}"/>
              </a:ext>
            </a:extLst>
          </p:cNvPr>
          <p:cNvSpPr>
            <a:spLocks noChangeArrowheads="1"/>
          </p:cNvSpPr>
          <p:nvPr/>
        </p:nvSpPr>
        <p:spPr bwMode="auto">
          <a:xfrm>
            <a:off x="3560385" y="1080181"/>
            <a:ext cx="1085285" cy="1042468"/>
          </a:xfrm>
          <a:prstGeom prst="ellipse">
            <a:avLst/>
          </a:prstGeom>
          <a:solidFill>
            <a:schemeClr val="bg1">
              <a:lumMod val="85000"/>
            </a:schemeClr>
          </a:solidFill>
          <a:ln>
            <a:noFill/>
          </a:ln>
        </p:spPr>
        <p:txBody>
          <a:bodyPr lIns="91391" tIns="45696" rIns="91391" bIns="45696"/>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algn="ctr" eaLnBrk="1" hangingPunct="1">
              <a:spcBef>
                <a:spcPct val="0"/>
              </a:spcBef>
              <a:buFontTx/>
              <a:buNone/>
            </a:pPr>
            <a:endParaRPr lang="zh-CN" altLang="en-US" sz="2400" dirty="0">
              <a:solidFill>
                <a:schemeClr val="bg1"/>
              </a:solidFill>
              <a:latin typeface="Segoe"/>
              <a:ea typeface="+mn-ea"/>
              <a:cs typeface="+mn-ea"/>
              <a:sym typeface="+mn-lt"/>
            </a:endParaRPr>
          </a:p>
        </p:txBody>
      </p:sp>
      <p:sp>
        <p:nvSpPr>
          <p:cNvPr id="26" name="Oval 12">
            <a:extLst>
              <a:ext uri="{FF2B5EF4-FFF2-40B4-BE49-F238E27FC236}">
                <a16:creationId xmlns:a16="http://schemas.microsoft.com/office/drawing/2014/main" id="{DC7AED27-6656-04D4-9CA1-8A7889502A0E}"/>
              </a:ext>
            </a:extLst>
          </p:cNvPr>
          <p:cNvSpPr>
            <a:spLocks noChangeArrowheads="1"/>
          </p:cNvSpPr>
          <p:nvPr/>
        </p:nvSpPr>
        <p:spPr bwMode="auto">
          <a:xfrm>
            <a:off x="4377344" y="4914593"/>
            <a:ext cx="1088225" cy="1042468"/>
          </a:xfrm>
          <a:prstGeom prst="ellipse">
            <a:avLst/>
          </a:prstGeom>
          <a:solidFill>
            <a:schemeClr val="bg1">
              <a:lumMod val="50000"/>
            </a:schemeClr>
          </a:solidFill>
          <a:ln>
            <a:noFill/>
          </a:ln>
        </p:spPr>
        <p:txBody>
          <a:bodyPr lIns="91391" tIns="45696" rIns="91391" bIns="45696"/>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algn="ctr" eaLnBrk="1" hangingPunct="1">
              <a:spcBef>
                <a:spcPct val="0"/>
              </a:spcBef>
              <a:buFontTx/>
              <a:buNone/>
            </a:pPr>
            <a:endParaRPr lang="zh-CN" altLang="en-US" sz="2400" dirty="0">
              <a:solidFill>
                <a:schemeClr val="bg1"/>
              </a:solidFill>
              <a:latin typeface="Segoe"/>
              <a:ea typeface="+mn-ea"/>
              <a:cs typeface="+mn-ea"/>
              <a:sym typeface="+mn-lt"/>
            </a:endParaRPr>
          </a:p>
        </p:txBody>
      </p:sp>
      <p:sp>
        <p:nvSpPr>
          <p:cNvPr id="27" name="Oval 13">
            <a:extLst>
              <a:ext uri="{FF2B5EF4-FFF2-40B4-BE49-F238E27FC236}">
                <a16:creationId xmlns:a16="http://schemas.microsoft.com/office/drawing/2014/main" id="{FF22B90E-730F-1101-E591-CDF97D364605}"/>
              </a:ext>
            </a:extLst>
          </p:cNvPr>
          <p:cNvSpPr>
            <a:spLocks noChangeArrowheads="1"/>
          </p:cNvSpPr>
          <p:nvPr/>
        </p:nvSpPr>
        <p:spPr bwMode="auto">
          <a:xfrm>
            <a:off x="4877341" y="2627290"/>
            <a:ext cx="1088225" cy="1042468"/>
          </a:xfrm>
          <a:prstGeom prst="ellipse">
            <a:avLst/>
          </a:prstGeom>
          <a:solidFill>
            <a:schemeClr val="bg2">
              <a:lumMod val="60000"/>
              <a:lumOff val="40000"/>
            </a:schemeClr>
          </a:solidFill>
          <a:ln>
            <a:noFill/>
          </a:ln>
        </p:spPr>
        <p:txBody>
          <a:bodyPr lIns="91391" tIns="45696" rIns="91391" bIns="45696"/>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algn="ctr" eaLnBrk="1" hangingPunct="1">
              <a:spcBef>
                <a:spcPct val="0"/>
              </a:spcBef>
              <a:buFontTx/>
              <a:buNone/>
            </a:pPr>
            <a:endParaRPr lang="zh-CN" altLang="en-US" sz="2400" dirty="0">
              <a:solidFill>
                <a:schemeClr val="bg1"/>
              </a:solidFill>
              <a:latin typeface="Segoe"/>
              <a:ea typeface="+mn-ea"/>
              <a:cs typeface="+mn-ea"/>
              <a:sym typeface="+mn-lt"/>
            </a:endParaRPr>
          </a:p>
        </p:txBody>
      </p:sp>
      <p:sp>
        <p:nvSpPr>
          <p:cNvPr id="28" name="Oval 14">
            <a:extLst>
              <a:ext uri="{FF2B5EF4-FFF2-40B4-BE49-F238E27FC236}">
                <a16:creationId xmlns:a16="http://schemas.microsoft.com/office/drawing/2014/main" id="{4D756B70-0B4C-4B65-8694-50D554C3962F}"/>
              </a:ext>
            </a:extLst>
          </p:cNvPr>
          <p:cNvSpPr>
            <a:spLocks noChangeArrowheads="1"/>
          </p:cNvSpPr>
          <p:nvPr/>
        </p:nvSpPr>
        <p:spPr bwMode="auto">
          <a:xfrm>
            <a:off x="4855212" y="3793722"/>
            <a:ext cx="1085285" cy="1042468"/>
          </a:xfrm>
          <a:prstGeom prst="ellipse">
            <a:avLst/>
          </a:prstGeom>
          <a:solidFill>
            <a:schemeClr val="accent1">
              <a:lumMod val="20000"/>
              <a:lumOff val="80000"/>
            </a:schemeClr>
          </a:solidFill>
          <a:ln>
            <a:noFill/>
          </a:ln>
        </p:spPr>
        <p:txBody>
          <a:bodyPr lIns="91391" tIns="45696" rIns="91391" bIns="45696"/>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algn="ctr" eaLnBrk="1" hangingPunct="1">
              <a:spcBef>
                <a:spcPct val="0"/>
              </a:spcBef>
              <a:buFontTx/>
              <a:buNone/>
            </a:pPr>
            <a:endParaRPr lang="zh-CN" altLang="en-US" sz="2400" dirty="0">
              <a:solidFill>
                <a:schemeClr val="bg1"/>
              </a:solidFill>
              <a:latin typeface="Segoe"/>
              <a:ea typeface="+mn-ea"/>
              <a:cs typeface="+mn-ea"/>
              <a:sym typeface="+mn-lt"/>
            </a:endParaRPr>
          </a:p>
        </p:txBody>
      </p:sp>
      <p:sp>
        <p:nvSpPr>
          <p:cNvPr id="29" name="Oval 7">
            <a:extLst>
              <a:ext uri="{FF2B5EF4-FFF2-40B4-BE49-F238E27FC236}">
                <a16:creationId xmlns:a16="http://schemas.microsoft.com/office/drawing/2014/main" id="{72C43220-AE62-48A8-D804-E16178913199}"/>
              </a:ext>
            </a:extLst>
          </p:cNvPr>
          <p:cNvSpPr>
            <a:spLocks noChangeArrowheads="1"/>
          </p:cNvSpPr>
          <p:nvPr/>
        </p:nvSpPr>
        <p:spPr bwMode="auto">
          <a:xfrm>
            <a:off x="463097" y="1766878"/>
            <a:ext cx="4280571" cy="401094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91391" tIns="45696" rIns="91391" bIns="45696"/>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latin typeface="Segoe"/>
              <a:ea typeface="+mn-ea"/>
              <a:cs typeface="+mn-ea"/>
              <a:sym typeface="+mn-lt"/>
            </a:endParaRPr>
          </a:p>
        </p:txBody>
      </p:sp>
      <p:sp>
        <p:nvSpPr>
          <p:cNvPr id="30" name="Oval 9">
            <a:extLst>
              <a:ext uri="{FF2B5EF4-FFF2-40B4-BE49-F238E27FC236}">
                <a16:creationId xmlns:a16="http://schemas.microsoft.com/office/drawing/2014/main" id="{3CE2845F-D889-3BF7-ADD3-EFCF4615840D}"/>
              </a:ext>
            </a:extLst>
          </p:cNvPr>
          <p:cNvSpPr>
            <a:spLocks noChangeArrowheads="1"/>
          </p:cNvSpPr>
          <p:nvPr/>
        </p:nvSpPr>
        <p:spPr bwMode="auto">
          <a:xfrm>
            <a:off x="157535" y="3322087"/>
            <a:ext cx="1994174" cy="1686398"/>
          </a:xfrm>
          <a:prstGeom prst="ellipse">
            <a:avLst/>
          </a:prstGeom>
          <a:solidFill>
            <a:srgbClr val="2CB5E0"/>
          </a:solidFill>
          <a:ln>
            <a:noFill/>
          </a:ln>
        </p:spPr>
        <p:txBody>
          <a:bodyPr lIns="91391" tIns="45696" rIns="91391" bIns="45696"/>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eaLnBrk="1" hangingPunct="1">
              <a:spcBef>
                <a:spcPct val="0"/>
              </a:spcBef>
              <a:buFontTx/>
              <a:buNone/>
            </a:pPr>
            <a:endParaRPr lang="zh-CN" altLang="en-US" sz="1733">
              <a:solidFill>
                <a:schemeClr val="tx1"/>
              </a:solidFill>
              <a:latin typeface="Segoe"/>
              <a:ea typeface="+mn-ea"/>
              <a:cs typeface="+mn-ea"/>
              <a:sym typeface="+mn-lt"/>
            </a:endParaRPr>
          </a:p>
        </p:txBody>
      </p:sp>
      <p:sp>
        <p:nvSpPr>
          <p:cNvPr id="44" name="TextBox 18">
            <a:extLst>
              <a:ext uri="{FF2B5EF4-FFF2-40B4-BE49-F238E27FC236}">
                <a16:creationId xmlns:a16="http://schemas.microsoft.com/office/drawing/2014/main" id="{BA3911CA-53B9-2D0E-68E2-1459025A639F}"/>
              </a:ext>
            </a:extLst>
          </p:cNvPr>
          <p:cNvSpPr txBox="1">
            <a:spLocks noChangeArrowheads="1"/>
          </p:cNvSpPr>
          <p:nvPr/>
        </p:nvSpPr>
        <p:spPr bwMode="auto">
          <a:xfrm>
            <a:off x="450212" y="3705191"/>
            <a:ext cx="1381073" cy="748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91" tIns="45696" rIns="91391" bIns="45696">
            <a:spAutoFit/>
          </a:bodyPr>
          <a:lstStyle>
            <a:lvl1pPr eaLnBrk="0" hangingPunct="0">
              <a:spcBef>
                <a:spcPct val="20000"/>
              </a:spcBef>
              <a:buChar char="•"/>
              <a:defRPr sz="2000">
                <a:solidFill>
                  <a:schemeClr val="accent1"/>
                </a:solidFill>
                <a:latin typeface="Arial" pitchFamily="34" charset="0"/>
                <a:ea typeface="微软雅黑" pitchFamily="34" charset="-122"/>
              </a:defRPr>
            </a:lvl1pPr>
            <a:lvl2pPr marL="742950" indent="-285750" eaLnBrk="0" hangingPunct="0">
              <a:spcBef>
                <a:spcPct val="20000"/>
              </a:spcBef>
              <a:buChar char="–"/>
              <a:defRPr sz="2000">
                <a:solidFill>
                  <a:schemeClr val="accent1"/>
                </a:solidFill>
                <a:latin typeface="Arial" pitchFamily="34" charset="0"/>
                <a:ea typeface="仿宋_GB2312" pitchFamily="1" charset="-122"/>
              </a:defRPr>
            </a:lvl2pPr>
            <a:lvl3pPr marL="1143000" indent="-228600" eaLnBrk="0" hangingPunct="0">
              <a:spcBef>
                <a:spcPct val="20000"/>
              </a:spcBef>
              <a:buChar char="•"/>
              <a:defRPr sz="2400">
                <a:solidFill>
                  <a:schemeClr val="tx1"/>
                </a:solidFill>
                <a:latin typeface="Arial" pitchFamily="34" charset="0"/>
                <a:ea typeface="宋体" pitchFamily="2" charset="-122"/>
              </a:defRPr>
            </a:lvl3pPr>
            <a:lvl4pPr marL="1600200" indent="-228600" eaLnBrk="0" hangingPunct="0">
              <a:spcBef>
                <a:spcPct val="20000"/>
              </a:spcBef>
              <a:buChar char="–"/>
              <a:defRPr sz="2000">
                <a:solidFill>
                  <a:schemeClr val="tx1"/>
                </a:solidFill>
                <a:latin typeface="Arial" pitchFamily="34" charset="0"/>
                <a:ea typeface="宋体" pitchFamily="2" charset="-122"/>
              </a:defRPr>
            </a:lvl4pPr>
            <a:lvl5pPr marL="2057400" indent="-228600" eaLnBrk="0" hangingPunct="0">
              <a:spcBef>
                <a:spcPct val="20000"/>
              </a:spcBef>
              <a:buChar char="»"/>
              <a:defRPr sz="2000">
                <a:solidFill>
                  <a:schemeClr val="tx1"/>
                </a:solidFill>
                <a:latin typeface="Arial" pitchFamily="34" charset="0"/>
                <a:ea typeface="宋体" pitchFamily="2" charset="-122"/>
              </a:defRPr>
            </a:lvl5pPr>
            <a:lvl6pPr marL="25146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6pPr>
            <a:lvl7pPr marL="29718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7pPr>
            <a:lvl8pPr marL="34290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8pPr>
            <a:lvl9pPr marL="3886200" indent="-228600" eaLnBrk="0" fontAlgn="base" hangingPunct="0">
              <a:spcBef>
                <a:spcPct val="20000"/>
              </a:spcBef>
              <a:spcAft>
                <a:spcPct val="0"/>
              </a:spcAft>
              <a:buChar char="»"/>
              <a:defRPr sz="2000">
                <a:solidFill>
                  <a:schemeClr val="tx1"/>
                </a:solidFill>
                <a:latin typeface="Arial" pitchFamily="34" charset="0"/>
                <a:ea typeface="宋体" pitchFamily="2" charset="-122"/>
              </a:defRPr>
            </a:lvl9pPr>
          </a:lstStyle>
          <a:p>
            <a:pPr algn="ctr" eaLnBrk="1" hangingPunct="1">
              <a:spcBef>
                <a:spcPct val="0"/>
              </a:spcBef>
              <a:buFontTx/>
              <a:buNone/>
            </a:pPr>
            <a:r>
              <a:rPr lang="en-US" altLang="zh-CN" sz="2133" b="1" dirty="0">
                <a:solidFill>
                  <a:schemeClr val="tx1">
                    <a:lumMod val="50000"/>
                    <a:lumOff val="50000"/>
                  </a:schemeClr>
                </a:solidFill>
                <a:latin typeface="Segoe"/>
                <a:ea typeface="+mn-ea"/>
                <a:cs typeface="+mn-ea"/>
                <a:sym typeface="+mn-lt"/>
              </a:rPr>
              <a:t>MARCO LEGAL</a:t>
            </a:r>
          </a:p>
        </p:txBody>
      </p:sp>
      <p:pic>
        <p:nvPicPr>
          <p:cNvPr id="45" name="Picture 2" descr="Resultado de imagen de constitucion politica del ecuador2020">
            <a:extLst>
              <a:ext uri="{FF2B5EF4-FFF2-40B4-BE49-F238E27FC236}">
                <a16:creationId xmlns:a16="http://schemas.microsoft.com/office/drawing/2014/main" id="{A75C1388-DD06-57DB-48E6-8EB418C3FF58}"/>
              </a:ext>
            </a:extLst>
          </p:cNvPr>
          <p:cNvPicPr>
            <a:picLocks noChangeAspect="1" noChangeArrowheads="1"/>
          </p:cNvPicPr>
          <p:nvPr/>
        </p:nvPicPr>
        <p:blipFill>
          <a:blip r:embed="rId5">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696211" y="1231760"/>
            <a:ext cx="822325"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Imagen 45">
            <a:extLst>
              <a:ext uri="{FF2B5EF4-FFF2-40B4-BE49-F238E27FC236}">
                <a16:creationId xmlns:a16="http://schemas.microsoft.com/office/drawing/2014/main" id="{C7FA8BD7-1681-C0A4-95F6-4E3F1A83FECC}"/>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121620" y="2774345"/>
            <a:ext cx="56515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Imagen 46">
            <a:extLst>
              <a:ext uri="{FF2B5EF4-FFF2-40B4-BE49-F238E27FC236}">
                <a16:creationId xmlns:a16="http://schemas.microsoft.com/office/drawing/2014/main" id="{CEA25C2D-379D-9AC6-13ED-DE8D0A11B04B}"/>
              </a:ext>
            </a:extLst>
          </p:cNvPr>
          <p:cNvPicPr>
            <a:picLocks noChangeAspect="1"/>
          </p:cNvPicPr>
          <p:nvPr/>
        </p:nvPicPr>
        <p:blipFill>
          <a:blip r:embed="rId7">
            <a:clrChange>
              <a:clrFrom>
                <a:srgbClr val="F7F7F7"/>
              </a:clrFrom>
              <a:clrTo>
                <a:srgbClr val="F7F7F7">
                  <a:alpha val="0"/>
                </a:srgbClr>
              </a:clrTo>
            </a:clrChange>
            <a:extLst>
              <a:ext uri="{28A0092B-C50C-407E-A947-70E740481C1C}">
                <a14:useLocalDpi xmlns:a14="http://schemas.microsoft.com/office/drawing/2010/main" val="0"/>
              </a:ext>
            </a:extLst>
          </a:blip>
          <a:srcRect/>
          <a:stretch>
            <a:fillRect/>
          </a:stretch>
        </p:blipFill>
        <p:spPr bwMode="auto">
          <a:xfrm>
            <a:off x="4727750" y="5225495"/>
            <a:ext cx="4953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CuadroTexto 47">
            <a:extLst>
              <a:ext uri="{FF2B5EF4-FFF2-40B4-BE49-F238E27FC236}">
                <a16:creationId xmlns:a16="http://schemas.microsoft.com/office/drawing/2014/main" id="{745BCBC3-09D4-94E9-35E1-45EAEFE23816}"/>
              </a:ext>
            </a:extLst>
          </p:cNvPr>
          <p:cNvSpPr txBox="1"/>
          <p:nvPr/>
        </p:nvSpPr>
        <p:spPr>
          <a:xfrm>
            <a:off x="4981612" y="1035896"/>
            <a:ext cx="6644881" cy="590931"/>
          </a:xfrm>
          <a:prstGeom prst="rect">
            <a:avLst/>
          </a:prstGeom>
          <a:solidFill>
            <a:schemeClr val="bg1">
              <a:lumMod val="85000"/>
            </a:schemeClr>
          </a:solidFill>
        </p:spPr>
        <p:txBody>
          <a:bodyPr wrap="square">
            <a:spAutoFit/>
          </a:bodyPr>
          <a:lstStyle/>
          <a:p>
            <a:pPr marL="0" lvl="0" indent="0" algn="ctr" defTabSz="622300">
              <a:lnSpc>
                <a:spcPct val="90000"/>
              </a:lnSpc>
              <a:spcBef>
                <a:spcPct val="0"/>
              </a:spcBef>
              <a:spcAft>
                <a:spcPct val="35000"/>
              </a:spcAft>
              <a:buNone/>
            </a:pPr>
            <a:r>
              <a:rPr lang="es-ES" sz="1200" kern="1200" dirty="0">
                <a:latin typeface="Segoe"/>
                <a:cs typeface="Arial" panose="020B0604020202020204" pitchFamily="34" charset="0"/>
              </a:rPr>
              <a:t>Art. 61 de la Constitución de la República del Ecuador, numerales 2 y 5 </a:t>
            </a:r>
            <a:r>
              <a:rPr lang="es-ES" sz="1200" i="1" kern="1200" dirty="0">
                <a:latin typeface="Segoe"/>
                <a:cs typeface="Arial" panose="020B0604020202020204" pitchFamily="34" charset="0"/>
              </a:rPr>
              <a:t>“garantiza el derecho de participación de las personas en los asuntos de interés público y fiscalización de los actos del poder público”.</a:t>
            </a:r>
            <a:endParaRPr lang="es-EC" sz="1200" kern="1200" dirty="0">
              <a:latin typeface="Segoe"/>
              <a:cs typeface="Arial" panose="020B0604020202020204" pitchFamily="34" charset="0"/>
            </a:endParaRPr>
          </a:p>
        </p:txBody>
      </p:sp>
      <p:sp>
        <p:nvSpPr>
          <p:cNvPr id="49" name="CuadroTexto 48">
            <a:extLst>
              <a:ext uri="{FF2B5EF4-FFF2-40B4-BE49-F238E27FC236}">
                <a16:creationId xmlns:a16="http://schemas.microsoft.com/office/drawing/2014/main" id="{5EEBAF24-A695-B2F5-EB01-E0ED01587E38}"/>
              </a:ext>
            </a:extLst>
          </p:cNvPr>
          <p:cNvSpPr txBox="1"/>
          <p:nvPr/>
        </p:nvSpPr>
        <p:spPr>
          <a:xfrm>
            <a:off x="6066257" y="2838069"/>
            <a:ext cx="5655471" cy="590931"/>
          </a:xfrm>
          <a:prstGeom prst="rect">
            <a:avLst/>
          </a:prstGeom>
          <a:solidFill>
            <a:schemeClr val="bg2">
              <a:lumMod val="40000"/>
              <a:lumOff val="60000"/>
            </a:schemeClr>
          </a:solidFill>
          <a:ln>
            <a:solidFill>
              <a:schemeClr val="bg2">
                <a:lumMod val="40000"/>
                <a:lumOff val="60000"/>
              </a:schemeClr>
            </a:solidFill>
          </a:ln>
        </p:spPr>
        <p:txBody>
          <a:bodyPr wrap="square">
            <a:spAutoFit/>
          </a:bodyPr>
          <a:lstStyle/>
          <a:p>
            <a:pPr lvl="0" algn="l" defTabSz="622300">
              <a:lnSpc>
                <a:spcPct val="90000"/>
              </a:lnSpc>
              <a:spcBef>
                <a:spcPct val="0"/>
              </a:spcBef>
              <a:spcAft>
                <a:spcPct val="35000"/>
              </a:spcAft>
              <a:buNone/>
            </a:pPr>
            <a:r>
              <a:rPr lang="es-EC" sz="1200" kern="1200" dirty="0">
                <a:solidFill>
                  <a:srgbClr val="002060"/>
                </a:solidFill>
                <a:latin typeface="Segoe"/>
                <a:cs typeface="Arial" panose="020B0604020202020204" pitchFamily="34" charset="0"/>
              </a:rPr>
              <a:t>Ley Orgánica de Participación Ciudadana y Control Social </a:t>
            </a:r>
            <a:r>
              <a:rPr lang="es-ES" sz="1200" kern="1200" dirty="0">
                <a:solidFill>
                  <a:srgbClr val="002060"/>
                </a:solidFill>
                <a:latin typeface="Segoe"/>
                <a:cs typeface="Arial" panose="020B0604020202020204" pitchFamily="34" charset="0"/>
              </a:rPr>
              <a:t>El Art. 90  indica que </a:t>
            </a:r>
            <a:r>
              <a:rPr lang="es-EC" sz="1200" kern="1200" noProof="0" dirty="0">
                <a:solidFill>
                  <a:srgbClr val="002060"/>
                </a:solidFill>
                <a:latin typeface="Segoe"/>
                <a:cs typeface="Arial" panose="020B0604020202020204" pitchFamily="34" charset="0"/>
              </a:rPr>
              <a:t>las p</a:t>
            </a:r>
            <a:r>
              <a:rPr lang="es-EC" sz="1200" i="1" kern="1200" noProof="0" dirty="0">
                <a:solidFill>
                  <a:srgbClr val="002060"/>
                </a:solidFill>
                <a:latin typeface="Segoe"/>
                <a:cs typeface="Arial" panose="020B0604020202020204" pitchFamily="34" charset="0"/>
              </a:rPr>
              <a:t>ersonas</a:t>
            </a:r>
            <a:r>
              <a:rPr lang="es-ES" sz="1200" i="1" kern="1200" dirty="0">
                <a:solidFill>
                  <a:srgbClr val="002060"/>
                </a:solidFill>
                <a:latin typeface="Segoe"/>
                <a:cs typeface="Arial" panose="020B0604020202020204" pitchFamily="34" charset="0"/>
              </a:rPr>
              <a:t>, autoridades publicas y privadas que manejen fondos públicos o desarrollen actividades de interés público están obligados a rendir cuentas</a:t>
            </a:r>
            <a:endParaRPr lang="es-EC" sz="1200" kern="1200" dirty="0">
              <a:solidFill>
                <a:srgbClr val="002060"/>
              </a:solidFill>
              <a:latin typeface="Segoe"/>
              <a:cs typeface="Arial" panose="020B0604020202020204" pitchFamily="34" charset="0"/>
            </a:endParaRPr>
          </a:p>
        </p:txBody>
      </p:sp>
      <p:sp>
        <p:nvSpPr>
          <p:cNvPr id="50" name="CuadroTexto 49">
            <a:extLst>
              <a:ext uri="{FF2B5EF4-FFF2-40B4-BE49-F238E27FC236}">
                <a16:creationId xmlns:a16="http://schemas.microsoft.com/office/drawing/2014/main" id="{27F438A3-A642-6CAC-C2F9-5602C51E3490}"/>
              </a:ext>
            </a:extLst>
          </p:cNvPr>
          <p:cNvSpPr txBox="1"/>
          <p:nvPr/>
        </p:nvSpPr>
        <p:spPr>
          <a:xfrm>
            <a:off x="5981865" y="4095650"/>
            <a:ext cx="5655471" cy="590931"/>
          </a:xfrm>
          <a:prstGeom prst="rect">
            <a:avLst/>
          </a:prstGeom>
          <a:solidFill>
            <a:schemeClr val="accent1">
              <a:lumMod val="20000"/>
              <a:lumOff val="80000"/>
            </a:schemeClr>
          </a:solidFill>
        </p:spPr>
        <p:txBody>
          <a:bodyPr wrap="square">
            <a:spAutoFit/>
          </a:bodyPr>
          <a:lstStyle/>
          <a:p>
            <a:pPr marL="0" lvl="0" indent="0" algn="just" defTabSz="622300">
              <a:lnSpc>
                <a:spcPct val="90000"/>
              </a:lnSpc>
              <a:spcBef>
                <a:spcPct val="0"/>
              </a:spcBef>
              <a:spcAft>
                <a:spcPct val="35000"/>
              </a:spcAft>
              <a:buNone/>
            </a:pPr>
            <a:r>
              <a:rPr lang="es-EC" sz="1200" kern="1200" dirty="0">
                <a:solidFill>
                  <a:schemeClr val="tx1"/>
                </a:solidFill>
                <a:latin typeface="Segoe"/>
                <a:cs typeface="Arial" panose="020B0604020202020204" pitchFamily="34" charset="0"/>
              </a:rPr>
              <a:t>Resolución No CPCCS-PLES-SG-069-2021-476, el Pleno del Consejo de Participación Ciudadana Control Social establece en el Art II el programa y cronograma de rendición de cuentas para las diferentes fases.</a:t>
            </a:r>
          </a:p>
        </p:txBody>
      </p:sp>
      <p:pic>
        <p:nvPicPr>
          <p:cNvPr id="51" name="Imagen 50">
            <a:extLst>
              <a:ext uri="{FF2B5EF4-FFF2-40B4-BE49-F238E27FC236}">
                <a16:creationId xmlns:a16="http://schemas.microsoft.com/office/drawing/2014/main" id="{A160F02A-70C7-FB83-4116-253A77855F1D}"/>
              </a:ext>
            </a:extLst>
          </p:cNvPr>
          <p:cNvPicPr>
            <a:picLocks noChangeAspect="1"/>
          </p:cNvPicPr>
          <p:nvPr/>
        </p:nvPicPr>
        <p:blipFill>
          <a:blip r:embed="rId7">
            <a:clrChange>
              <a:clrFrom>
                <a:srgbClr val="F7F7F7"/>
              </a:clrFrom>
              <a:clrTo>
                <a:srgbClr val="F7F7F7">
                  <a:alpha val="0"/>
                </a:srgbClr>
              </a:clrTo>
            </a:clrChange>
            <a:extLst>
              <a:ext uri="{28A0092B-C50C-407E-A947-70E740481C1C}">
                <a14:useLocalDpi xmlns:a14="http://schemas.microsoft.com/office/drawing/2010/main" val="0"/>
              </a:ext>
            </a:extLst>
          </a:blip>
          <a:srcRect/>
          <a:stretch>
            <a:fillRect/>
          </a:stretch>
        </p:blipFill>
        <p:spPr bwMode="auto">
          <a:xfrm>
            <a:off x="5150205" y="4050132"/>
            <a:ext cx="4953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CuadroTexto 51">
            <a:extLst>
              <a:ext uri="{FF2B5EF4-FFF2-40B4-BE49-F238E27FC236}">
                <a16:creationId xmlns:a16="http://schemas.microsoft.com/office/drawing/2014/main" id="{AF16CC2B-4AAF-85D4-D338-A4B730D96F93}"/>
              </a:ext>
            </a:extLst>
          </p:cNvPr>
          <p:cNvSpPr txBox="1"/>
          <p:nvPr/>
        </p:nvSpPr>
        <p:spPr>
          <a:xfrm>
            <a:off x="5595985" y="5144278"/>
            <a:ext cx="5655471" cy="757130"/>
          </a:xfrm>
          <a:prstGeom prst="rect">
            <a:avLst/>
          </a:prstGeom>
          <a:solidFill>
            <a:schemeClr val="bg1">
              <a:lumMod val="50000"/>
            </a:schemeClr>
          </a:solidFill>
        </p:spPr>
        <p:txBody>
          <a:bodyPr wrap="square">
            <a:spAutoFit/>
          </a:bodyPr>
          <a:lstStyle/>
          <a:p>
            <a:pPr marL="0" lvl="0" indent="0" algn="just" defTabSz="622300">
              <a:lnSpc>
                <a:spcPct val="90000"/>
              </a:lnSpc>
              <a:spcBef>
                <a:spcPct val="0"/>
              </a:spcBef>
              <a:spcAft>
                <a:spcPct val="35000"/>
              </a:spcAft>
              <a:buNone/>
            </a:pPr>
            <a:r>
              <a:rPr lang="es-EC" sz="1200" dirty="0">
                <a:solidFill>
                  <a:srgbClr val="FFFFFF"/>
                </a:solidFill>
                <a:latin typeface="Segoe"/>
              </a:rPr>
              <a:t>Resolución No. CPCCS-PLE-SG-007-E-2025-0070 28-02-2025 de 28 de febrero de 2025, "</a:t>
            </a:r>
            <a:r>
              <a:rPr lang="es-EC" sz="1200" i="1" dirty="0">
                <a:solidFill>
                  <a:srgbClr val="FFFFFF"/>
                </a:solidFill>
                <a:latin typeface="Segoe"/>
              </a:rPr>
              <a:t>Articulo 3.- Aprobar la propuesta del Nuevo Cronograma para la implementación del proceso de rendición de cuentas del periodo fiscal 2024 para todos los sujetos obligados a rendir cuentas (...)".</a:t>
            </a:r>
            <a:endParaRPr lang="es-EC" sz="1050" i="1" kern="1200" dirty="0">
              <a:solidFill>
                <a:srgbClr val="FFFFFF"/>
              </a:solidFill>
              <a:latin typeface="Segoe"/>
              <a:cs typeface="Arial" panose="020B0604020202020204" pitchFamily="34" charset="0"/>
            </a:endParaRPr>
          </a:p>
        </p:txBody>
      </p:sp>
      <p:pic>
        <p:nvPicPr>
          <p:cNvPr id="53" name="Picture 2" descr="139,218 imágenes, fotos de stock, objetos en 3D y vectores sobre Marco legal  | Shutterstock">
            <a:extLst>
              <a:ext uri="{FF2B5EF4-FFF2-40B4-BE49-F238E27FC236}">
                <a16:creationId xmlns:a16="http://schemas.microsoft.com/office/drawing/2014/main" id="{ACED63FC-B155-5553-F37A-12C587F8209E}"/>
              </a:ext>
            </a:extLst>
          </p:cNvPr>
          <p:cNvPicPr>
            <a:picLocks noChangeAspect="1" noChangeArrowheads="1"/>
          </p:cNvPicPr>
          <p:nvPr/>
        </p:nvPicPr>
        <p:blipFill rotWithShape="1">
          <a:blip r:embed="rId8">
            <a:duotone>
              <a:schemeClr val="accent3">
                <a:shade val="45000"/>
                <a:satMod val="135000"/>
              </a:schemeClr>
              <a:prstClr val="white"/>
            </a:duotone>
            <a:extLst>
              <a:ext uri="{28A0092B-C50C-407E-A947-70E740481C1C}">
                <a14:useLocalDpi xmlns:a14="http://schemas.microsoft.com/office/drawing/2010/main" val="0"/>
              </a:ext>
            </a:extLst>
          </a:blip>
          <a:srcRect r="8161" b="20028"/>
          <a:stretch/>
        </p:blipFill>
        <p:spPr bwMode="auto">
          <a:xfrm>
            <a:off x="2457271" y="2326293"/>
            <a:ext cx="2054462" cy="2228817"/>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0AF3CEE1-ED72-6F49-1FF0-CAD9D2ABB203}"/>
              </a:ext>
            </a:extLst>
          </p:cNvPr>
          <p:cNvSpPr txBox="1"/>
          <p:nvPr/>
        </p:nvSpPr>
        <p:spPr>
          <a:xfrm>
            <a:off x="4981611" y="1549401"/>
            <a:ext cx="6637811" cy="646331"/>
          </a:xfrm>
          <a:prstGeom prst="rect">
            <a:avLst/>
          </a:prstGeom>
          <a:solidFill>
            <a:schemeClr val="tx2"/>
          </a:solidFill>
        </p:spPr>
        <p:txBody>
          <a:bodyPr wrap="square">
            <a:spAutoFit/>
          </a:bodyPr>
          <a:lstStyle/>
          <a:p>
            <a:r>
              <a:rPr lang="es-EC" sz="1200" i="1" kern="1200" dirty="0">
                <a:latin typeface="Segoe"/>
                <a:cs typeface="Arial" panose="020B0604020202020204" pitchFamily="34" charset="0"/>
              </a:rPr>
              <a:t>“La Función de Transparencia y Control Social estará formada por el Consejo de Participación Ciudadana y Control Social, la Defensoría del Pueblo, la Contraloría General del Estado y las superintendencias”. </a:t>
            </a:r>
          </a:p>
        </p:txBody>
      </p:sp>
    </p:spTree>
    <p:extLst>
      <p:ext uri="{BB962C8B-B14F-4D97-AF65-F5344CB8AC3E}">
        <p14:creationId xmlns:p14="http://schemas.microsoft.com/office/powerpoint/2010/main" val="157353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heel(1)">
                                      <p:cBhvr>
                                        <p:cTn id="7" dur="1000"/>
                                        <p:tgtEl>
                                          <p:spTgt spid="2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500" fill="hold"/>
                                        <p:tgtEl>
                                          <p:spTgt spid="24"/>
                                        </p:tgtEl>
                                        <p:attrNameLst>
                                          <p:attrName>ppt_w</p:attrName>
                                        </p:attrNameLst>
                                      </p:cBhvr>
                                      <p:tavLst>
                                        <p:tav tm="0">
                                          <p:val>
                                            <p:fltVal val="0"/>
                                          </p:val>
                                        </p:tav>
                                        <p:tav tm="100000">
                                          <p:val>
                                            <p:strVal val="#ppt_w"/>
                                          </p:val>
                                        </p:tav>
                                      </p:tavLst>
                                    </p:anim>
                                    <p:anim calcmode="lin" valueType="num">
                                      <p:cBhvr>
                                        <p:cTn id="12" dur="500" fill="hold"/>
                                        <p:tgtEl>
                                          <p:spTgt spid="24"/>
                                        </p:tgtEl>
                                        <p:attrNameLst>
                                          <p:attrName>ppt_h</p:attrName>
                                        </p:attrNameLst>
                                      </p:cBhvr>
                                      <p:tavLst>
                                        <p:tav tm="0">
                                          <p:val>
                                            <p:fltVal val="0"/>
                                          </p:val>
                                        </p:tav>
                                        <p:tav tm="100000">
                                          <p:val>
                                            <p:strVal val="#ppt_h"/>
                                          </p:val>
                                        </p:tav>
                                      </p:tavLst>
                                    </p:anim>
                                    <p:animEffect transition="in" filter="fade">
                                      <p:cBhvr>
                                        <p:cTn id="13" dur="500"/>
                                        <p:tgtEl>
                                          <p:spTgt spid="24"/>
                                        </p:tgtEl>
                                      </p:cBhvr>
                                    </p:animEffect>
                                  </p:childTnLst>
                                </p:cTn>
                              </p:par>
                            </p:childTnLst>
                          </p:cTn>
                        </p:par>
                        <p:par>
                          <p:cTn id="14" fill="hold">
                            <p:stCondLst>
                              <p:cond delay="1500"/>
                            </p:stCondLst>
                            <p:childTnLst>
                              <p:par>
                                <p:cTn id="15" presetID="52" presetClass="entr" presetSubtype="0"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Scale>
                                      <p:cBhvr>
                                        <p:cTn id="17" dur="1000" decel="50000" fill="hold">
                                          <p:stCondLst>
                                            <p:cond delay="0"/>
                                          </p:stCondLst>
                                        </p:cTn>
                                        <p:tgtEl>
                                          <p:spTgt spid="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18" dur="1000" decel="50000" fill="hold">
                                          <p:stCondLst>
                                            <p:cond delay="0"/>
                                          </p:stCondLst>
                                        </p:cTn>
                                        <p:tgtEl>
                                          <p:spTgt spid="30"/>
                                        </p:tgtEl>
                                        <p:attrNameLst>
                                          <p:attrName>ppt_x,ppt_y</p:attrName>
                                        </p:attrNameLst>
                                      </p:cBhvr>
                                      <p:rCtr x="0" y="0"/>
                                    </p:animMotion>
                                    <p:animEffect transition="in" filter="fade">
                                      <p:cBhvr>
                                        <p:cTn id="19" dur="1000"/>
                                        <p:tgtEl>
                                          <p:spTgt spid="30"/>
                                        </p:tgtEl>
                                      </p:cBhvr>
                                    </p:animEffect>
                                  </p:childTnLst>
                                </p:cTn>
                              </p:par>
                              <p:par>
                                <p:cTn id="20" presetID="52" presetClass="entr" presetSubtype="0"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Scale>
                                      <p:cBhvr>
                                        <p:cTn id="22" dur="1000" decel="50000" fill="hold">
                                          <p:stCondLst>
                                            <p:cond delay="0"/>
                                          </p:stCondLst>
                                        </p:cTn>
                                        <p:tgtEl>
                                          <p:spTgt spid="4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3" dur="1000" decel="50000" fill="hold">
                                          <p:stCondLst>
                                            <p:cond delay="0"/>
                                          </p:stCondLst>
                                        </p:cTn>
                                        <p:tgtEl>
                                          <p:spTgt spid="44"/>
                                        </p:tgtEl>
                                        <p:attrNameLst>
                                          <p:attrName>ppt_x,ppt_y</p:attrName>
                                        </p:attrNameLst>
                                      </p:cBhvr>
                                      <p:rCtr x="0" y="0"/>
                                    </p:animMotion>
                                    <p:animEffect transition="in" filter="fade">
                                      <p:cBhvr>
                                        <p:cTn id="24" dur="1000"/>
                                        <p:tgtEl>
                                          <p:spTgt spid="44"/>
                                        </p:tgtEl>
                                      </p:cBhvr>
                                    </p:animEffect>
                                  </p:childTnLst>
                                </p:cTn>
                              </p:par>
                            </p:childTnLst>
                          </p:cTn>
                        </p:par>
                        <p:par>
                          <p:cTn id="25" fill="hold">
                            <p:stCondLst>
                              <p:cond delay="2500"/>
                            </p:stCondLst>
                            <p:childTnLst>
                              <p:par>
                                <p:cTn id="26" presetID="1" presetClass="entr" presetSubtype="0"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childTnLst>
                                </p:cTn>
                              </p:par>
                              <p:par>
                                <p:cTn id="34" presetID="35" presetClass="path" presetSubtype="0" accel="50000" decel="50000" fill="hold" grpId="1" nodeType="withEffect">
                                  <p:stCondLst>
                                    <p:cond delay="0"/>
                                  </p:stCondLst>
                                  <p:childTnLst>
                                    <p:animMotion origin="layout" path="M 2.29608E-6 1.11111E-6 L -0.17354 0.29051 " pathEditMode="relative" rAng="0" ptsTypes="AA">
                                      <p:cBhvr>
                                        <p:cTn id="35" dur="500" spd="-99900" fill="hold"/>
                                        <p:tgtEl>
                                          <p:spTgt spid="25"/>
                                        </p:tgtEl>
                                        <p:attrNameLst>
                                          <p:attrName>ppt_x,ppt_y</p:attrName>
                                        </p:attrNameLst>
                                      </p:cBhvr>
                                      <p:rCtr x="-8600" y="14500"/>
                                    </p:animMotion>
                                  </p:childTnLst>
                                </p:cTn>
                              </p:par>
                              <p:par>
                                <p:cTn id="36" presetID="35" presetClass="path" presetSubtype="0" accel="50000" decel="50000" fill="hold" grpId="1" nodeType="withEffect">
                                  <p:stCondLst>
                                    <p:cond delay="0"/>
                                  </p:stCondLst>
                                  <p:childTnLst>
                                    <p:animMotion origin="layout" path="M 2.35202E-6 -2.59259E-6 L -0.23143 0.15556 " pathEditMode="relative" rAng="0" ptsTypes="AA">
                                      <p:cBhvr>
                                        <p:cTn id="37" dur="500" spd="-99900" fill="hold"/>
                                        <p:tgtEl>
                                          <p:spTgt spid="27"/>
                                        </p:tgtEl>
                                        <p:attrNameLst>
                                          <p:attrName>ppt_x,ppt_y</p:attrName>
                                        </p:attrNameLst>
                                      </p:cBhvr>
                                      <p:rCtr x="-11500" y="7800"/>
                                    </p:animMotion>
                                  </p:childTnLst>
                                </p:cTn>
                              </p:par>
                              <p:par>
                                <p:cTn id="38" presetID="35" presetClass="path" presetSubtype="0" accel="50000" decel="50000" fill="hold" grpId="1" nodeType="withEffect">
                                  <p:stCondLst>
                                    <p:cond delay="0"/>
                                  </p:stCondLst>
                                  <p:childTnLst>
                                    <p:animMotion origin="layout" path="M 0 0 L -0.25 0 E" pathEditMode="relative" rAng="0" ptsTypes="">
                                      <p:cBhvr>
                                        <p:cTn id="39" dur="500" spd="-99900" fill="hold"/>
                                        <p:tgtEl>
                                          <p:spTgt spid="28"/>
                                        </p:tgtEl>
                                        <p:attrNameLst>
                                          <p:attrName>ppt_x,ppt_y</p:attrName>
                                        </p:attrNameLst>
                                      </p:cBhvr>
                                      <p:rCtr x="0" y="0"/>
                                    </p:animMotion>
                                  </p:childTnLst>
                                </p:cTn>
                              </p:par>
                              <p:par>
                                <p:cTn id="40" presetID="35" presetClass="path" presetSubtype="0" accel="50000" decel="50000" fill="hold" grpId="1" nodeType="withEffect">
                                  <p:stCondLst>
                                    <p:cond delay="0"/>
                                  </p:stCondLst>
                                  <p:childTnLst>
                                    <p:animMotion origin="layout" path="M 2.35202E-6 -3.7037E-6 L -0.23143 -0.15555 " pathEditMode="relative" rAng="0" ptsTypes="AA">
                                      <p:cBhvr>
                                        <p:cTn id="41" dur="500" spd="-99900" fill="hold"/>
                                        <p:tgtEl>
                                          <p:spTgt spid="26"/>
                                        </p:tgtEl>
                                        <p:attrNameLst>
                                          <p:attrName>ppt_x,ppt_y</p:attrName>
                                        </p:attrNameLst>
                                      </p:cBhvr>
                                      <p:rCtr x="-11500" y="-77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autoUpdateAnimBg="0"/>
      <p:bldP spid="25" grpId="1" animBg="1" autoUpdateAnimBg="0"/>
      <p:bldP spid="26" grpId="0" animBg="1" autoUpdateAnimBg="0"/>
      <p:bldP spid="26" grpId="1" animBg="1" autoUpdateAnimBg="0"/>
      <p:bldP spid="27" grpId="0" animBg="1" autoUpdateAnimBg="0"/>
      <p:bldP spid="27" grpId="1" animBg="1" autoUpdateAnimBg="0"/>
      <p:bldP spid="28" grpId="0" animBg="1" autoUpdateAnimBg="0"/>
      <p:bldP spid="28" grpId="1" animBg="1" autoUpdateAnimBg="0"/>
      <p:bldP spid="29" grpId="0" animBg="1" autoUpdateAnimBg="0"/>
      <p:bldP spid="30" grpId="0" animBg="1" autoUpdateAnimBg="0"/>
      <p:bldP spid="4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E4902343-BD08-71ED-CDCE-21B7F943B1DE}"/>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3B1DDEBB-89E0-3944-3B53-A6F5BDD69AB9}"/>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118162"/>
            <a:ext cx="12192000" cy="6858000"/>
          </a:xfrm>
          <a:prstGeom prst="rect">
            <a:avLst/>
          </a:prstGeom>
        </p:spPr>
      </p:pic>
      <p:sp>
        <p:nvSpPr>
          <p:cNvPr id="119" name="Google Shape;119;p4">
            <a:extLst>
              <a:ext uri="{FF2B5EF4-FFF2-40B4-BE49-F238E27FC236}">
                <a16:creationId xmlns:a16="http://schemas.microsoft.com/office/drawing/2014/main" id="{A0FE77CF-E65F-1E8B-3879-7383CDECFB76}"/>
              </a:ext>
            </a:extLst>
          </p:cNvPr>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Rendición de Cuentas</a:t>
            </a:r>
          </a:p>
        </p:txBody>
      </p:sp>
      <p:pic>
        <p:nvPicPr>
          <p:cNvPr id="7" name="Imagen 6">
            <a:extLst>
              <a:ext uri="{FF2B5EF4-FFF2-40B4-BE49-F238E27FC236}">
                <a16:creationId xmlns:a16="http://schemas.microsoft.com/office/drawing/2014/main" id="{69CCF3AF-B9B5-7F9A-3436-D084F44822E5}"/>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sp>
        <p:nvSpPr>
          <p:cNvPr id="2" name="Rectángulo 4">
            <a:extLst>
              <a:ext uri="{FF2B5EF4-FFF2-40B4-BE49-F238E27FC236}">
                <a16:creationId xmlns:a16="http://schemas.microsoft.com/office/drawing/2014/main" id="{7E5BE8D9-B194-92C7-A3DF-9F1173F82CD6}"/>
              </a:ext>
            </a:extLst>
          </p:cNvPr>
          <p:cNvSpPr>
            <a:spLocks noChangeArrowheads="1"/>
          </p:cNvSpPr>
          <p:nvPr/>
        </p:nvSpPr>
        <p:spPr bwMode="auto">
          <a:xfrm>
            <a:off x="809467" y="847149"/>
            <a:ext cx="10373193" cy="954107"/>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s-ES" altLang="es-EC" sz="1400" b="1" dirty="0">
                <a:solidFill>
                  <a:srgbClr val="002060"/>
                </a:solidFill>
                <a:latin typeface="Segoe"/>
              </a:rPr>
              <a:t>RENDICION DE CUENTAS </a:t>
            </a:r>
          </a:p>
          <a:p>
            <a:pPr>
              <a:lnSpc>
                <a:spcPct val="100000"/>
              </a:lnSpc>
              <a:spcBef>
                <a:spcPct val="0"/>
              </a:spcBef>
              <a:buFontTx/>
              <a:buNone/>
            </a:pPr>
            <a:r>
              <a:rPr lang="es-ES" altLang="es-EC" sz="1400" dirty="0">
                <a:solidFill>
                  <a:srgbClr val="002060"/>
                </a:solidFill>
                <a:latin typeface="Segoe"/>
              </a:rPr>
              <a:t>En la gestión y administración de los asuntos públicos, la rendición de cuentas es un proceso de diálogo e interrelación entre autoridades y ciudadanía, mediante el cual se informa de las acciones realizadas. La ciudadanía, por su parte, conoce y evalúa dicho trabajo, y ejerce así su derecho a participar en la gestión de lo </a:t>
            </a:r>
            <a:r>
              <a:rPr lang="es-EC" altLang="es-EC" sz="1400" dirty="0">
                <a:solidFill>
                  <a:srgbClr val="002060"/>
                </a:solidFill>
                <a:latin typeface="Segoe"/>
              </a:rPr>
              <a:t>público. </a:t>
            </a:r>
          </a:p>
        </p:txBody>
      </p:sp>
      <p:sp>
        <p:nvSpPr>
          <p:cNvPr id="4" name="Rectángulo 3">
            <a:extLst>
              <a:ext uri="{FF2B5EF4-FFF2-40B4-BE49-F238E27FC236}">
                <a16:creationId xmlns:a16="http://schemas.microsoft.com/office/drawing/2014/main" id="{8DA0E2FA-A4ED-59A0-86A2-F0082E301876}"/>
              </a:ext>
            </a:extLst>
          </p:cNvPr>
          <p:cNvSpPr>
            <a:spLocks noChangeArrowheads="1"/>
          </p:cNvSpPr>
          <p:nvPr/>
        </p:nvSpPr>
        <p:spPr bwMode="auto">
          <a:xfrm>
            <a:off x="6626690" y="3676861"/>
            <a:ext cx="3370705"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s-ES" altLang="es-EC" sz="3200" dirty="0">
                <a:solidFill>
                  <a:srgbClr val="DA9D28"/>
                </a:solidFill>
                <a:latin typeface="Arial" panose="020B0604020202020204" pitchFamily="34" charset="0"/>
              </a:rPr>
              <a:t>R</a:t>
            </a:r>
            <a:r>
              <a:rPr lang="es-ES" altLang="es-EC" sz="1800" dirty="0">
                <a:solidFill>
                  <a:srgbClr val="DA9D28"/>
                </a:solidFill>
                <a:latin typeface="Arial" panose="020B0604020202020204" pitchFamily="34" charset="0"/>
              </a:rPr>
              <a:t>OL</a:t>
            </a:r>
            <a:r>
              <a:rPr lang="es-ES" altLang="es-EC" sz="3200" dirty="0">
                <a:solidFill>
                  <a:srgbClr val="DA9D28"/>
                </a:solidFill>
                <a:latin typeface="Arial" panose="020B0604020202020204" pitchFamily="34" charset="0"/>
              </a:rPr>
              <a:t> </a:t>
            </a:r>
            <a:r>
              <a:rPr lang="es-ES" altLang="es-EC" sz="1800" dirty="0">
                <a:solidFill>
                  <a:srgbClr val="DA9D28"/>
                </a:solidFill>
                <a:latin typeface="Arial" panose="020B0604020202020204" pitchFamily="34" charset="0"/>
              </a:rPr>
              <a:t>DEL</a:t>
            </a:r>
            <a:r>
              <a:rPr lang="es-ES" altLang="es-EC" sz="3200" dirty="0">
                <a:solidFill>
                  <a:srgbClr val="DA9D28"/>
                </a:solidFill>
                <a:latin typeface="Arial" panose="020B0604020202020204" pitchFamily="34" charset="0"/>
              </a:rPr>
              <a:t> C</a:t>
            </a:r>
            <a:r>
              <a:rPr lang="es-ES" altLang="es-EC" sz="1800" dirty="0">
                <a:solidFill>
                  <a:srgbClr val="DA9D28"/>
                </a:solidFill>
                <a:latin typeface="Arial" panose="020B0604020202020204" pitchFamily="34" charset="0"/>
              </a:rPr>
              <a:t>ONSEJO</a:t>
            </a:r>
            <a:r>
              <a:rPr lang="es-ES" altLang="es-EC" sz="3200" dirty="0">
                <a:solidFill>
                  <a:srgbClr val="DA9D28"/>
                </a:solidFill>
                <a:latin typeface="Arial" panose="020B0604020202020204" pitchFamily="34" charset="0"/>
              </a:rPr>
              <a:t> </a:t>
            </a:r>
            <a:r>
              <a:rPr lang="es-ES" altLang="es-EC" sz="1800" dirty="0">
                <a:solidFill>
                  <a:srgbClr val="DA9D28"/>
                </a:solidFill>
                <a:latin typeface="Arial" panose="020B0604020202020204" pitchFamily="34" charset="0"/>
              </a:rPr>
              <a:t>DE</a:t>
            </a:r>
            <a:r>
              <a:rPr lang="es-ES" altLang="es-EC" sz="3200" dirty="0">
                <a:solidFill>
                  <a:srgbClr val="DA9D28"/>
                </a:solidFill>
                <a:latin typeface="Arial" panose="020B0604020202020204" pitchFamily="34" charset="0"/>
              </a:rPr>
              <a:t> P</a:t>
            </a:r>
            <a:r>
              <a:rPr lang="es-ES" altLang="es-EC" sz="1800" dirty="0">
                <a:solidFill>
                  <a:srgbClr val="DA9D28"/>
                </a:solidFill>
                <a:latin typeface="Arial" panose="020B0604020202020204" pitchFamily="34" charset="0"/>
              </a:rPr>
              <a:t>ARTICIPACIÓN</a:t>
            </a:r>
            <a:r>
              <a:rPr lang="es-ES" altLang="es-EC" sz="3200" dirty="0">
                <a:solidFill>
                  <a:srgbClr val="DA9D28"/>
                </a:solidFill>
                <a:latin typeface="Arial" panose="020B0604020202020204" pitchFamily="34" charset="0"/>
              </a:rPr>
              <a:t> C</a:t>
            </a:r>
            <a:r>
              <a:rPr lang="es-ES" altLang="es-EC" sz="1800" dirty="0">
                <a:solidFill>
                  <a:srgbClr val="DA9D28"/>
                </a:solidFill>
                <a:latin typeface="Arial" panose="020B0604020202020204" pitchFamily="34" charset="0"/>
              </a:rPr>
              <a:t>IUDADANA</a:t>
            </a:r>
            <a:r>
              <a:rPr lang="es-ES" altLang="es-EC" sz="3200" dirty="0">
                <a:solidFill>
                  <a:srgbClr val="DA9D28"/>
                </a:solidFill>
                <a:latin typeface="Arial" panose="020B0604020202020204" pitchFamily="34" charset="0"/>
              </a:rPr>
              <a:t> </a:t>
            </a:r>
            <a:r>
              <a:rPr lang="es-ES" altLang="es-EC" sz="1800" dirty="0">
                <a:solidFill>
                  <a:srgbClr val="DA9D28"/>
                </a:solidFill>
                <a:latin typeface="Arial" panose="020B0604020202020204" pitchFamily="34" charset="0"/>
              </a:rPr>
              <a:t>Y</a:t>
            </a:r>
            <a:r>
              <a:rPr lang="es-ES" altLang="es-EC" sz="3200" dirty="0">
                <a:solidFill>
                  <a:srgbClr val="DA9D28"/>
                </a:solidFill>
                <a:latin typeface="Arial" panose="020B0604020202020204" pitchFamily="34" charset="0"/>
              </a:rPr>
              <a:t> C</a:t>
            </a:r>
            <a:r>
              <a:rPr lang="es-ES" altLang="es-EC" sz="1800" dirty="0">
                <a:solidFill>
                  <a:srgbClr val="DA9D28"/>
                </a:solidFill>
                <a:latin typeface="Arial" panose="020B0604020202020204" pitchFamily="34" charset="0"/>
              </a:rPr>
              <a:t>ONTROL </a:t>
            </a:r>
            <a:r>
              <a:rPr lang="es-EC" altLang="es-EC" sz="3200" dirty="0">
                <a:solidFill>
                  <a:srgbClr val="DA9D28"/>
                </a:solidFill>
                <a:latin typeface="Arial" panose="020B0604020202020204" pitchFamily="34" charset="0"/>
              </a:rPr>
              <a:t>S</a:t>
            </a:r>
            <a:r>
              <a:rPr lang="es-EC" altLang="es-EC" sz="1800" dirty="0">
                <a:solidFill>
                  <a:srgbClr val="DA9D28"/>
                </a:solidFill>
                <a:latin typeface="Arial" panose="020B0604020202020204" pitchFamily="34" charset="0"/>
              </a:rPr>
              <a:t>OCIAL</a:t>
            </a:r>
            <a:r>
              <a:rPr lang="es-EC" altLang="es-EC" sz="3200" dirty="0">
                <a:solidFill>
                  <a:srgbClr val="DA9D28"/>
                </a:solidFill>
                <a:latin typeface="Arial" panose="020B0604020202020204" pitchFamily="34" charset="0"/>
              </a:rPr>
              <a:t>  CPCCS)</a:t>
            </a:r>
          </a:p>
        </p:txBody>
      </p:sp>
      <p:sp>
        <p:nvSpPr>
          <p:cNvPr id="5" name="Redondear rectángulo de esquina diagonal 5">
            <a:extLst>
              <a:ext uri="{FF2B5EF4-FFF2-40B4-BE49-F238E27FC236}">
                <a16:creationId xmlns:a16="http://schemas.microsoft.com/office/drawing/2014/main" id="{5B3ADB53-B018-C81F-0057-DBB2F2440B10}"/>
              </a:ext>
            </a:extLst>
          </p:cNvPr>
          <p:cNvSpPr/>
          <p:nvPr/>
        </p:nvSpPr>
        <p:spPr>
          <a:xfrm>
            <a:off x="6096000" y="2803658"/>
            <a:ext cx="5086660" cy="771832"/>
          </a:xfrm>
          <a:prstGeom prst="round2DiagRect">
            <a:avLst/>
          </a:prstGeom>
          <a:solidFill>
            <a:srgbClr val="D4D4D4"/>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s-ES" dirty="0">
                <a:solidFill>
                  <a:srgbClr val="000000"/>
                </a:solidFill>
                <a:latin typeface="Segoe"/>
                <a:cs typeface="Arial" panose="020B0604020202020204" pitchFamily="34" charset="0"/>
              </a:rPr>
              <a:t>El CPCCS es el ente rector responsable de establecer mecanismos de rendición de cuentas de las instituciones y entidades del sector público.</a:t>
            </a:r>
            <a:endParaRPr lang="es-EC" dirty="0">
              <a:latin typeface="Segoe"/>
              <a:cs typeface="Arial" panose="020B0604020202020204" pitchFamily="34" charset="0"/>
            </a:endParaRPr>
          </a:p>
        </p:txBody>
      </p:sp>
      <p:sp>
        <p:nvSpPr>
          <p:cNvPr id="8" name="CuadroTexto 7">
            <a:extLst>
              <a:ext uri="{FF2B5EF4-FFF2-40B4-BE49-F238E27FC236}">
                <a16:creationId xmlns:a16="http://schemas.microsoft.com/office/drawing/2014/main" id="{BA55BACC-3A28-58E4-0EFF-F941A30E6C82}"/>
              </a:ext>
            </a:extLst>
          </p:cNvPr>
          <p:cNvSpPr txBox="1"/>
          <p:nvPr/>
        </p:nvSpPr>
        <p:spPr>
          <a:xfrm>
            <a:off x="6096000" y="1843325"/>
            <a:ext cx="5086662" cy="954107"/>
          </a:xfrm>
          <a:prstGeom prst="rect">
            <a:avLst/>
          </a:prstGeom>
          <a:noFill/>
          <a:ln>
            <a:solidFill>
              <a:schemeClr val="accent3">
                <a:lumMod val="75000"/>
              </a:schemeClr>
            </a:solidFill>
          </a:ln>
        </p:spPr>
        <p:txBody>
          <a:bodyPr wrap="square">
            <a:spAutoFit/>
          </a:bodyPr>
          <a:lstStyle/>
          <a:p>
            <a:pPr algn="just"/>
            <a:r>
              <a:rPr lang="es-EC" dirty="0">
                <a:latin typeface="Segoe"/>
              </a:rPr>
              <a:t>Cuando una institución muestra los resultados de su gestión, y es evaluada por la ciudadanía es posible mejorar los servicios y, por tanto, la calidad de vida de ciudadanas y ciudadanos. </a:t>
            </a:r>
          </a:p>
        </p:txBody>
      </p:sp>
      <p:pic>
        <p:nvPicPr>
          <p:cNvPr id="11" name="Imagen 10">
            <a:extLst>
              <a:ext uri="{FF2B5EF4-FFF2-40B4-BE49-F238E27FC236}">
                <a16:creationId xmlns:a16="http://schemas.microsoft.com/office/drawing/2014/main" id="{2AB9EE16-3572-0839-0787-059746D366B7}"/>
              </a:ext>
            </a:extLst>
          </p:cNvPr>
          <p:cNvPicPr>
            <a:picLocks noChangeAspect="1"/>
          </p:cNvPicPr>
          <p:nvPr/>
        </p:nvPicPr>
        <p:blipFill>
          <a:blip r:embed="rId5"/>
          <a:srcRect l="3800" t="-1686" b="-1"/>
          <a:stretch/>
        </p:blipFill>
        <p:spPr>
          <a:xfrm>
            <a:off x="748315" y="1721120"/>
            <a:ext cx="5275385" cy="4860229"/>
          </a:xfrm>
          <a:prstGeom prst="rect">
            <a:avLst/>
          </a:prstGeom>
        </p:spPr>
      </p:pic>
    </p:spTree>
    <p:extLst>
      <p:ext uri="{BB962C8B-B14F-4D97-AF65-F5344CB8AC3E}">
        <p14:creationId xmlns:p14="http://schemas.microsoft.com/office/powerpoint/2010/main" val="2642119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8EF6CC53-445C-9B62-E47B-348495924CFE}"/>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E7CAC7F2-2BFD-CD42-E20B-59B6FBB55138}"/>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741DE73A-67DC-88B4-2674-22851676DC89}"/>
              </a:ext>
            </a:extLst>
          </p:cNvPr>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Proceso de Rendición de Cuentas</a:t>
            </a:r>
          </a:p>
        </p:txBody>
      </p:sp>
      <p:pic>
        <p:nvPicPr>
          <p:cNvPr id="7" name="Imagen 6">
            <a:extLst>
              <a:ext uri="{FF2B5EF4-FFF2-40B4-BE49-F238E27FC236}">
                <a16:creationId xmlns:a16="http://schemas.microsoft.com/office/drawing/2014/main" id="{9CCB7702-FA52-4BD2-DA51-B8FC4D391EEC}"/>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pic>
        <p:nvPicPr>
          <p:cNvPr id="2" name="5 Imagen">
            <a:extLst>
              <a:ext uri="{FF2B5EF4-FFF2-40B4-BE49-F238E27FC236}">
                <a16:creationId xmlns:a16="http://schemas.microsoft.com/office/drawing/2014/main" id="{C808173E-D8CD-9788-95DF-3AEFFB3E474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8699" y="1154243"/>
            <a:ext cx="7824866" cy="401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445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1BB8D881-5E6C-F7A0-5B55-658EE76D8396}"/>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4426AC0F-975D-5308-D0CA-FE0D6EF69BD8}"/>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60921EF4-0C58-7783-BDA4-16EA2F84E1B0}"/>
              </a:ext>
            </a:extLst>
          </p:cNvPr>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Sobre que se rinde cuentas</a:t>
            </a:r>
          </a:p>
        </p:txBody>
      </p:sp>
      <p:pic>
        <p:nvPicPr>
          <p:cNvPr id="7" name="Imagen 6">
            <a:extLst>
              <a:ext uri="{FF2B5EF4-FFF2-40B4-BE49-F238E27FC236}">
                <a16:creationId xmlns:a16="http://schemas.microsoft.com/office/drawing/2014/main" id="{08367F73-EFA6-61F2-C8C9-D477BAE59905}"/>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grpSp>
        <p:nvGrpSpPr>
          <p:cNvPr id="5" name="Grupo 12297">
            <a:extLst>
              <a:ext uri="{FF2B5EF4-FFF2-40B4-BE49-F238E27FC236}">
                <a16:creationId xmlns:a16="http://schemas.microsoft.com/office/drawing/2014/main" id="{1304C397-9111-DB34-0E17-6F3F7745AB4F}"/>
              </a:ext>
            </a:extLst>
          </p:cNvPr>
          <p:cNvGrpSpPr>
            <a:grpSpLocks/>
          </p:cNvGrpSpPr>
          <p:nvPr/>
        </p:nvGrpSpPr>
        <p:grpSpPr bwMode="auto">
          <a:xfrm>
            <a:off x="1090613" y="1254125"/>
            <a:ext cx="8161337" cy="1065213"/>
            <a:chOff x="14439" y="1187406"/>
            <a:chExt cx="8162447" cy="1064077"/>
          </a:xfrm>
        </p:grpSpPr>
        <p:sp>
          <p:nvSpPr>
            <p:cNvPr id="6" name="CuadroTexto 23">
              <a:extLst>
                <a:ext uri="{FF2B5EF4-FFF2-40B4-BE49-F238E27FC236}">
                  <a16:creationId xmlns:a16="http://schemas.microsoft.com/office/drawing/2014/main" id="{847C096D-60F4-5B9B-9AE1-56E7600EF7CC}"/>
                </a:ext>
              </a:extLst>
            </p:cNvPr>
            <p:cNvSpPr txBox="1">
              <a:spLocks noChangeArrowheads="1"/>
            </p:cNvSpPr>
            <p:nvPr/>
          </p:nvSpPr>
          <p:spPr bwMode="auto">
            <a:xfrm>
              <a:off x="1043222" y="1230275"/>
              <a:ext cx="7133664" cy="82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889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4889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48895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48895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48895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8895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8895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8895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8895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ct val="35000"/>
                </a:spcAft>
                <a:buFontTx/>
                <a:buNone/>
              </a:pPr>
              <a:r>
                <a:rPr lang="es-EC" altLang="es-EC" sz="1400" dirty="0">
                  <a:latin typeface="Segoe"/>
                </a:rPr>
                <a:t>PLANIFICACIÓN</a:t>
              </a:r>
            </a:p>
            <a:p>
              <a:pPr>
                <a:spcBef>
                  <a:spcPct val="0"/>
                </a:spcBef>
                <a:spcAft>
                  <a:spcPct val="35000"/>
                </a:spcAft>
                <a:buFontTx/>
                <a:buNone/>
              </a:pPr>
              <a:r>
                <a:rPr lang="es-EC" altLang="es-EC" sz="1400" dirty="0">
                  <a:latin typeface="Segoe"/>
                </a:rPr>
                <a:t>Cumplimiento de: ● Políticas, ● Planes estratégicos</a:t>
              </a:r>
            </a:p>
            <a:p>
              <a:pPr>
                <a:spcBef>
                  <a:spcPct val="0"/>
                </a:spcBef>
                <a:spcAft>
                  <a:spcPct val="35000"/>
                </a:spcAft>
                <a:buFontTx/>
                <a:buNone/>
              </a:pPr>
              <a:r>
                <a:rPr lang="es-EC" altLang="es-EC" sz="1400" dirty="0">
                  <a:latin typeface="Segoe"/>
                </a:rPr>
                <a:t>● Programas y proyectos, ● Plan Operativo Anual, ● Cumplimiento de objetivos;</a:t>
              </a:r>
            </a:p>
          </p:txBody>
        </p:sp>
        <p:sp>
          <p:nvSpPr>
            <p:cNvPr id="8" name="Lágrima 7">
              <a:extLst>
                <a:ext uri="{FF2B5EF4-FFF2-40B4-BE49-F238E27FC236}">
                  <a16:creationId xmlns:a16="http://schemas.microsoft.com/office/drawing/2014/main" id="{DD5F06B8-FC5E-B449-0543-AE6BDF0D873B}"/>
                </a:ext>
              </a:extLst>
            </p:cNvPr>
            <p:cNvSpPr/>
            <p:nvPr/>
          </p:nvSpPr>
          <p:spPr>
            <a:xfrm>
              <a:off x="14439" y="1187406"/>
              <a:ext cx="793858" cy="1064077"/>
            </a:xfrm>
            <a:prstGeom prst="teardrop">
              <a:avLst/>
            </a:prstGeom>
            <a:ln w="381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s-EC" dirty="0">
                <a:latin typeface="Segoe"/>
              </a:endParaRPr>
            </a:p>
          </p:txBody>
        </p:sp>
        <p:cxnSp>
          <p:nvCxnSpPr>
            <p:cNvPr id="9" name="Conector recto 8">
              <a:extLst>
                <a:ext uri="{FF2B5EF4-FFF2-40B4-BE49-F238E27FC236}">
                  <a16:creationId xmlns:a16="http://schemas.microsoft.com/office/drawing/2014/main" id="{A14F77F0-1E3E-6B88-FA16-7ADDB561EB22}"/>
                </a:ext>
              </a:extLst>
            </p:cNvPr>
            <p:cNvCxnSpPr>
              <a:cxnSpLocks/>
            </p:cNvCxnSpPr>
            <p:nvPr/>
          </p:nvCxnSpPr>
          <p:spPr>
            <a:xfrm flipV="1">
              <a:off x="801946" y="1187406"/>
              <a:ext cx="7093915"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10" name="Conector recto 9">
              <a:extLst>
                <a:ext uri="{FF2B5EF4-FFF2-40B4-BE49-F238E27FC236}">
                  <a16:creationId xmlns:a16="http://schemas.microsoft.com/office/drawing/2014/main" id="{70B04627-8DFE-BF5C-188D-3D3AF5D0400A}"/>
                </a:ext>
              </a:extLst>
            </p:cNvPr>
            <p:cNvCxnSpPr>
              <a:cxnSpLocks/>
            </p:cNvCxnSpPr>
            <p:nvPr/>
          </p:nvCxnSpPr>
          <p:spPr>
            <a:xfrm>
              <a:off x="7881571" y="1187406"/>
              <a:ext cx="0" cy="710442"/>
            </a:xfrm>
            <a:prstGeom prst="line">
              <a:avLst/>
            </a:prstGeom>
            <a:ln w="76200"/>
          </p:spPr>
          <p:style>
            <a:lnRef idx="1">
              <a:schemeClr val="accent1"/>
            </a:lnRef>
            <a:fillRef idx="0">
              <a:schemeClr val="accent1"/>
            </a:fillRef>
            <a:effectRef idx="0">
              <a:schemeClr val="accent1"/>
            </a:effectRef>
            <a:fontRef idx="minor">
              <a:schemeClr val="tx1"/>
            </a:fontRef>
          </p:style>
        </p:cxnSp>
      </p:grpSp>
      <p:grpSp>
        <p:nvGrpSpPr>
          <p:cNvPr id="11" name="Grupo 12320">
            <a:extLst>
              <a:ext uri="{FF2B5EF4-FFF2-40B4-BE49-F238E27FC236}">
                <a16:creationId xmlns:a16="http://schemas.microsoft.com/office/drawing/2014/main" id="{B7AFC6EE-CE1E-27CA-2FFB-133E5496597F}"/>
              </a:ext>
            </a:extLst>
          </p:cNvPr>
          <p:cNvGrpSpPr>
            <a:grpSpLocks/>
          </p:cNvGrpSpPr>
          <p:nvPr/>
        </p:nvGrpSpPr>
        <p:grpSpPr bwMode="auto">
          <a:xfrm>
            <a:off x="1768475" y="2424113"/>
            <a:ext cx="8340725" cy="1082675"/>
            <a:chOff x="1768352" y="2545401"/>
            <a:chExt cx="8340247" cy="1082072"/>
          </a:xfrm>
        </p:grpSpPr>
        <p:sp>
          <p:nvSpPr>
            <p:cNvPr id="12" name="CuadroTexto 12296">
              <a:extLst>
                <a:ext uri="{FF2B5EF4-FFF2-40B4-BE49-F238E27FC236}">
                  <a16:creationId xmlns:a16="http://schemas.microsoft.com/office/drawing/2014/main" id="{CECCF9AC-798D-2ECC-375D-33DA96B19463}"/>
                </a:ext>
              </a:extLst>
            </p:cNvPr>
            <p:cNvSpPr txBox="1">
              <a:spLocks noChangeArrowheads="1"/>
            </p:cNvSpPr>
            <p:nvPr/>
          </p:nvSpPr>
          <p:spPr bwMode="auto">
            <a:xfrm>
              <a:off x="2699271" y="2545401"/>
              <a:ext cx="740932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s-EC" altLang="es-EC" sz="1400" dirty="0">
                  <a:latin typeface="Segoe"/>
                </a:rPr>
                <a:t>PRESUPUESTO: ● Ejecución presupuestaria, ● Contratación pública, ● Adquisición y enajenación de bienes, ● Gasto en publicidad y propaganda; ● Transparencia y acceso a la información; ● Balance general , ● Cumplimiento de obligaciones </a:t>
              </a:r>
            </a:p>
          </p:txBody>
        </p:sp>
        <p:sp>
          <p:nvSpPr>
            <p:cNvPr id="13" name="Lágrima 12">
              <a:extLst>
                <a:ext uri="{FF2B5EF4-FFF2-40B4-BE49-F238E27FC236}">
                  <a16:creationId xmlns:a16="http://schemas.microsoft.com/office/drawing/2014/main" id="{4B460B65-FD56-7FEE-C543-64B915C76EDE}"/>
                </a:ext>
              </a:extLst>
            </p:cNvPr>
            <p:cNvSpPr/>
            <p:nvPr/>
          </p:nvSpPr>
          <p:spPr>
            <a:xfrm>
              <a:off x="1768352" y="2562853"/>
              <a:ext cx="861964" cy="1064620"/>
            </a:xfrm>
            <a:prstGeom prst="teardrop">
              <a:avLst/>
            </a:prstGeom>
            <a:solidFill>
              <a:schemeClr val="tx2">
                <a:lumMod val="40000"/>
                <a:lumOff val="60000"/>
              </a:schemeClr>
            </a:solidFill>
            <a:ln w="381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s-EC" dirty="0">
                <a:latin typeface="Segoe"/>
              </a:endParaRPr>
            </a:p>
          </p:txBody>
        </p:sp>
        <p:cxnSp>
          <p:nvCxnSpPr>
            <p:cNvPr id="14" name="Conector recto 12301">
              <a:extLst>
                <a:ext uri="{FF2B5EF4-FFF2-40B4-BE49-F238E27FC236}">
                  <a16:creationId xmlns:a16="http://schemas.microsoft.com/office/drawing/2014/main" id="{348AE3D2-39DB-A8B1-AF2B-12442CF6BC99}"/>
                </a:ext>
              </a:extLst>
            </p:cNvPr>
            <p:cNvCxnSpPr>
              <a:cxnSpLocks/>
              <a:stCxn id="13" idx="7"/>
            </p:cNvCxnSpPr>
            <p:nvPr/>
          </p:nvCxnSpPr>
          <p:spPr>
            <a:xfrm>
              <a:off x="2630316" y="2562853"/>
              <a:ext cx="7422725" cy="0"/>
            </a:xfrm>
            <a:prstGeom prst="line">
              <a:avLst/>
            </a:prstGeom>
            <a:ln w="38100">
              <a:solidFill>
                <a:schemeClr val="bg2">
                  <a:lumMod val="75000"/>
                </a:schemeClr>
              </a:solidFill>
            </a:ln>
          </p:spPr>
          <p:style>
            <a:lnRef idx="3">
              <a:schemeClr val="accent1"/>
            </a:lnRef>
            <a:fillRef idx="0">
              <a:schemeClr val="accent1"/>
            </a:fillRef>
            <a:effectRef idx="2">
              <a:schemeClr val="accent1"/>
            </a:effectRef>
            <a:fontRef idx="minor">
              <a:schemeClr val="tx1"/>
            </a:fontRef>
          </p:style>
        </p:cxnSp>
        <p:cxnSp>
          <p:nvCxnSpPr>
            <p:cNvPr id="15" name="Conector recto 12302">
              <a:extLst>
                <a:ext uri="{FF2B5EF4-FFF2-40B4-BE49-F238E27FC236}">
                  <a16:creationId xmlns:a16="http://schemas.microsoft.com/office/drawing/2014/main" id="{49964E99-1BAF-FDCC-BD92-DF60412C5223}"/>
                </a:ext>
              </a:extLst>
            </p:cNvPr>
            <p:cNvCxnSpPr>
              <a:cxnSpLocks/>
            </p:cNvCxnSpPr>
            <p:nvPr/>
          </p:nvCxnSpPr>
          <p:spPr>
            <a:xfrm>
              <a:off x="10040341" y="2562853"/>
              <a:ext cx="0" cy="710804"/>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6" name="CuadroTexto 12310">
            <a:extLst>
              <a:ext uri="{FF2B5EF4-FFF2-40B4-BE49-F238E27FC236}">
                <a16:creationId xmlns:a16="http://schemas.microsoft.com/office/drawing/2014/main" id="{289F4372-0B65-5A95-CBF6-08726D682147}"/>
              </a:ext>
            </a:extLst>
          </p:cNvPr>
          <p:cNvSpPr txBox="1">
            <a:spLocks noChangeArrowheads="1"/>
          </p:cNvSpPr>
          <p:nvPr/>
        </p:nvSpPr>
        <p:spPr bwMode="auto">
          <a:xfrm>
            <a:off x="3349625" y="3744913"/>
            <a:ext cx="740886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s-EC" altLang="es-EC" sz="1400" dirty="0">
                <a:latin typeface="Segoe"/>
              </a:rPr>
              <a:t>PARTICIPACIÓN CIUDADANA:</a:t>
            </a:r>
          </a:p>
          <a:p>
            <a:pPr>
              <a:lnSpc>
                <a:spcPct val="100000"/>
              </a:lnSpc>
              <a:spcBef>
                <a:spcPct val="0"/>
              </a:spcBef>
              <a:buFontTx/>
              <a:buNone/>
            </a:pPr>
            <a:r>
              <a:rPr lang="es-EC" altLang="es-EC" sz="1400" dirty="0">
                <a:latin typeface="Segoe"/>
              </a:rPr>
              <a:t> ● Mecanismos de participación ciudadana, ● Mecanismos de control social, ● Cumplimiento de acuerdos en deliberaciones de RC</a:t>
            </a:r>
          </a:p>
        </p:txBody>
      </p:sp>
      <p:sp>
        <p:nvSpPr>
          <p:cNvPr id="17" name="Lágrima 16">
            <a:extLst>
              <a:ext uri="{FF2B5EF4-FFF2-40B4-BE49-F238E27FC236}">
                <a16:creationId xmlns:a16="http://schemas.microsoft.com/office/drawing/2014/main" id="{0DDBFB2E-8D47-E1BA-5FD1-F6CC64E1A26D}"/>
              </a:ext>
            </a:extLst>
          </p:cNvPr>
          <p:cNvSpPr/>
          <p:nvPr/>
        </p:nvSpPr>
        <p:spPr>
          <a:xfrm>
            <a:off x="2417763" y="3762375"/>
            <a:ext cx="863600" cy="1065213"/>
          </a:xfrm>
          <a:prstGeom prst="teardrop">
            <a:avLst/>
          </a:prstGeom>
          <a:solidFill>
            <a:srgbClr val="4C3DA8"/>
          </a:solidFill>
          <a:ln w="381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s-EC" dirty="0">
              <a:latin typeface="Segoe"/>
            </a:endParaRPr>
          </a:p>
        </p:txBody>
      </p:sp>
      <p:cxnSp>
        <p:nvCxnSpPr>
          <p:cNvPr id="18" name="Conector recto 17">
            <a:extLst>
              <a:ext uri="{FF2B5EF4-FFF2-40B4-BE49-F238E27FC236}">
                <a16:creationId xmlns:a16="http://schemas.microsoft.com/office/drawing/2014/main" id="{53C00A2B-BCAA-26FF-A8B6-73E7757070FE}"/>
              </a:ext>
            </a:extLst>
          </p:cNvPr>
          <p:cNvCxnSpPr>
            <a:cxnSpLocks/>
            <a:stCxn id="17" idx="7"/>
          </p:cNvCxnSpPr>
          <p:nvPr/>
        </p:nvCxnSpPr>
        <p:spPr>
          <a:xfrm>
            <a:off x="3281363" y="3762375"/>
            <a:ext cx="7423150" cy="0"/>
          </a:xfrm>
          <a:prstGeom prst="line">
            <a:avLst/>
          </a:prstGeom>
          <a:ln w="38100">
            <a:solidFill>
              <a:schemeClr val="tx2"/>
            </a:solidFill>
          </a:ln>
        </p:spPr>
        <p:style>
          <a:lnRef idx="3">
            <a:schemeClr val="accent1"/>
          </a:lnRef>
          <a:fillRef idx="0">
            <a:schemeClr val="accent1"/>
          </a:fillRef>
          <a:effectRef idx="2">
            <a:schemeClr val="accent1"/>
          </a:effectRef>
          <a:fontRef idx="minor">
            <a:schemeClr val="tx1"/>
          </a:fontRef>
        </p:style>
      </p:cxnSp>
      <p:cxnSp>
        <p:nvCxnSpPr>
          <p:cNvPr id="19" name="Conector recto 18">
            <a:extLst>
              <a:ext uri="{FF2B5EF4-FFF2-40B4-BE49-F238E27FC236}">
                <a16:creationId xmlns:a16="http://schemas.microsoft.com/office/drawing/2014/main" id="{EBA96420-6E0C-6FAE-844F-D14E8D37492D}"/>
              </a:ext>
            </a:extLst>
          </p:cNvPr>
          <p:cNvCxnSpPr>
            <a:cxnSpLocks/>
          </p:cNvCxnSpPr>
          <p:nvPr/>
        </p:nvCxnSpPr>
        <p:spPr>
          <a:xfrm>
            <a:off x="10690225" y="3762375"/>
            <a:ext cx="0" cy="71120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CuadroTexto 12314">
            <a:extLst>
              <a:ext uri="{FF2B5EF4-FFF2-40B4-BE49-F238E27FC236}">
                <a16:creationId xmlns:a16="http://schemas.microsoft.com/office/drawing/2014/main" id="{B17E41F2-A35A-97E1-2C47-CB3634EE33C1}"/>
              </a:ext>
            </a:extLst>
          </p:cNvPr>
          <p:cNvSpPr txBox="1">
            <a:spLocks noChangeArrowheads="1"/>
          </p:cNvSpPr>
          <p:nvPr/>
        </p:nvSpPr>
        <p:spPr bwMode="auto">
          <a:xfrm>
            <a:off x="4025900" y="4954588"/>
            <a:ext cx="740886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s-EC" altLang="es-EC" sz="1400" dirty="0">
                <a:latin typeface="Segoe"/>
              </a:rPr>
              <a:t>CONTROL: • Cumplimiento de recomendaciones o pronunciamientos emanados por las entidades de la Función de Transparencia y Control Social y la Procuraduría General del Estado; • Otras específicas, dependiendo del sector</a:t>
            </a:r>
          </a:p>
        </p:txBody>
      </p:sp>
      <p:sp>
        <p:nvSpPr>
          <p:cNvPr id="21" name="Lágrima 20">
            <a:extLst>
              <a:ext uri="{FF2B5EF4-FFF2-40B4-BE49-F238E27FC236}">
                <a16:creationId xmlns:a16="http://schemas.microsoft.com/office/drawing/2014/main" id="{892A2E82-B2D7-682F-AFA2-AA09A6ECECC0}"/>
              </a:ext>
            </a:extLst>
          </p:cNvPr>
          <p:cNvSpPr/>
          <p:nvPr/>
        </p:nvSpPr>
        <p:spPr>
          <a:xfrm>
            <a:off x="3095625" y="4972050"/>
            <a:ext cx="862013" cy="1063625"/>
          </a:xfrm>
          <a:prstGeom prst="teardrop">
            <a:avLst/>
          </a:prstGeom>
          <a:solidFill>
            <a:schemeClr val="accent5">
              <a:lumMod val="75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s-EC" dirty="0">
              <a:latin typeface="Segoe"/>
            </a:endParaRPr>
          </a:p>
        </p:txBody>
      </p:sp>
      <p:cxnSp>
        <p:nvCxnSpPr>
          <p:cNvPr id="22" name="Conector recto 21">
            <a:extLst>
              <a:ext uri="{FF2B5EF4-FFF2-40B4-BE49-F238E27FC236}">
                <a16:creationId xmlns:a16="http://schemas.microsoft.com/office/drawing/2014/main" id="{9D364E9B-9574-7CDA-B0CF-6F9736DF63B7}"/>
              </a:ext>
            </a:extLst>
          </p:cNvPr>
          <p:cNvCxnSpPr>
            <a:cxnSpLocks/>
          </p:cNvCxnSpPr>
          <p:nvPr/>
        </p:nvCxnSpPr>
        <p:spPr>
          <a:xfrm>
            <a:off x="3957638" y="4972050"/>
            <a:ext cx="7423150" cy="0"/>
          </a:xfrm>
          <a:prstGeom prst="line">
            <a:avLst/>
          </a:prstGeom>
          <a:ln w="38100">
            <a:solidFill>
              <a:srgbClr val="0070C0"/>
            </a:solidFill>
          </a:ln>
        </p:spPr>
        <p:style>
          <a:lnRef idx="3">
            <a:schemeClr val="accent1"/>
          </a:lnRef>
          <a:fillRef idx="0">
            <a:schemeClr val="accent1"/>
          </a:fillRef>
          <a:effectRef idx="2">
            <a:schemeClr val="accent1"/>
          </a:effectRef>
          <a:fontRef idx="minor">
            <a:schemeClr val="tx1"/>
          </a:fontRef>
        </p:style>
      </p:cxnSp>
      <p:cxnSp>
        <p:nvCxnSpPr>
          <p:cNvPr id="23" name="Conector recto 22">
            <a:extLst>
              <a:ext uri="{FF2B5EF4-FFF2-40B4-BE49-F238E27FC236}">
                <a16:creationId xmlns:a16="http://schemas.microsoft.com/office/drawing/2014/main" id="{CB970FEF-FF7B-FA5C-4672-E5809A35A256}"/>
              </a:ext>
            </a:extLst>
          </p:cNvPr>
          <p:cNvCxnSpPr>
            <a:cxnSpLocks/>
          </p:cNvCxnSpPr>
          <p:nvPr/>
        </p:nvCxnSpPr>
        <p:spPr>
          <a:xfrm>
            <a:off x="11366500" y="4972050"/>
            <a:ext cx="0" cy="70961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pic>
        <p:nvPicPr>
          <p:cNvPr id="24" name="Imagen 12323">
            <a:extLst>
              <a:ext uri="{FF2B5EF4-FFF2-40B4-BE49-F238E27FC236}">
                <a16:creationId xmlns:a16="http://schemas.microsoft.com/office/drawing/2014/main" id="{5A200489-8E6E-B1C9-F784-8FA1C0AE4649}"/>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25948" t="16193" r="25075" b="23019"/>
          <a:stretch>
            <a:fillRect/>
          </a:stretch>
        </p:blipFill>
        <p:spPr bwMode="auto">
          <a:xfrm>
            <a:off x="1871663" y="2503488"/>
            <a:ext cx="766762"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Imagen 12324">
            <a:extLst>
              <a:ext uri="{FF2B5EF4-FFF2-40B4-BE49-F238E27FC236}">
                <a16:creationId xmlns:a16="http://schemas.microsoft.com/office/drawing/2014/main" id="{BD79737A-4ECB-6913-DBD8-40958E812B77}"/>
              </a:ext>
            </a:extLst>
          </p:cNvPr>
          <p:cNvPicPr>
            <a:picLocks noChangeAspect="1" noChangeArrowheads="1"/>
          </p:cNvPicPr>
          <p:nvPr/>
        </p:nvPicPr>
        <p:blipFill>
          <a:blip r:embed="rId6">
            <a:clrChange>
              <a:clrFrom>
                <a:srgbClr val="ECECEC"/>
              </a:clrFrom>
              <a:clrTo>
                <a:srgbClr val="ECECEC">
                  <a:alpha val="0"/>
                </a:srgbClr>
              </a:clrTo>
            </a:clrChange>
            <a:extLst>
              <a:ext uri="{28A0092B-C50C-407E-A947-70E740481C1C}">
                <a14:useLocalDpi xmlns:a14="http://schemas.microsoft.com/office/drawing/2010/main" val="0"/>
              </a:ext>
            </a:extLst>
          </a:blip>
          <a:srcRect/>
          <a:stretch>
            <a:fillRect/>
          </a:stretch>
        </p:blipFill>
        <p:spPr bwMode="auto">
          <a:xfrm>
            <a:off x="1196975" y="1438275"/>
            <a:ext cx="627063"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Imagen 12325">
            <a:extLst>
              <a:ext uri="{FF2B5EF4-FFF2-40B4-BE49-F238E27FC236}">
                <a16:creationId xmlns:a16="http://schemas.microsoft.com/office/drawing/2014/main" id="{3481BA5D-8015-8990-3C2C-A544ADD8AD62}"/>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6188" y="3873500"/>
            <a:ext cx="76517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Imagen 12327">
            <a:extLst>
              <a:ext uri="{FF2B5EF4-FFF2-40B4-BE49-F238E27FC236}">
                <a16:creationId xmlns:a16="http://schemas.microsoft.com/office/drawing/2014/main" id="{B84230F7-D7DC-507F-1EA5-1DEA813CEFAC}"/>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14584" t="11816" r="13110" b="12462"/>
          <a:stretch>
            <a:fillRect/>
          </a:stretch>
        </p:blipFill>
        <p:spPr bwMode="auto">
          <a:xfrm>
            <a:off x="3143250" y="5064125"/>
            <a:ext cx="766763"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uadroTexto 1">
            <a:extLst>
              <a:ext uri="{FF2B5EF4-FFF2-40B4-BE49-F238E27FC236}">
                <a16:creationId xmlns:a16="http://schemas.microsoft.com/office/drawing/2014/main" id="{D1137080-68AC-BDA3-C5B8-B06071313E1A}"/>
              </a:ext>
            </a:extLst>
          </p:cNvPr>
          <p:cNvSpPr txBox="1"/>
          <p:nvPr/>
        </p:nvSpPr>
        <p:spPr>
          <a:xfrm>
            <a:off x="854439" y="6010382"/>
            <a:ext cx="2426924" cy="307777"/>
          </a:xfrm>
          <a:prstGeom prst="rect">
            <a:avLst/>
          </a:prstGeom>
          <a:solidFill>
            <a:srgbClr val="00B0F0"/>
          </a:solidFill>
        </p:spPr>
        <p:txBody>
          <a:bodyPr wrap="square" rtlCol="0">
            <a:spAutoFit/>
          </a:bodyPr>
          <a:lstStyle/>
          <a:p>
            <a:r>
              <a:rPr lang="es-EC" dirty="0"/>
              <a:t>GESTIÓN INSITUCIONAL</a:t>
            </a:r>
          </a:p>
        </p:txBody>
      </p:sp>
    </p:spTree>
    <p:extLst>
      <p:ext uri="{BB962C8B-B14F-4D97-AF65-F5344CB8AC3E}">
        <p14:creationId xmlns:p14="http://schemas.microsoft.com/office/powerpoint/2010/main" val="2468479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DB04C8C3-D901-8BF2-9921-B8D27A0CC712}"/>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7D5180F9-29EC-DE71-BDB1-703658ABF225}"/>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D83D5E84-44D2-79E7-FDFC-08E7C9811BC8}"/>
              </a:ext>
            </a:extLst>
          </p:cNvPr>
          <p:cNvSpPr txBox="1"/>
          <p:nvPr/>
        </p:nvSpPr>
        <p:spPr>
          <a:xfrm>
            <a:off x="625667" y="231150"/>
            <a:ext cx="5275385" cy="47701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s-EC" sz="2500" u="none" strike="noStrike" cap="none" noProof="0" dirty="0">
                <a:solidFill>
                  <a:srgbClr val="4C3DA8"/>
                </a:solidFill>
                <a:ea typeface="Arial"/>
                <a:sym typeface="Arial"/>
              </a:rPr>
              <a:t>Fase 0 Organización Interna</a:t>
            </a:r>
          </a:p>
        </p:txBody>
      </p:sp>
      <p:pic>
        <p:nvPicPr>
          <p:cNvPr id="7" name="Imagen 6">
            <a:extLst>
              <a:ext uri="{FF2B5EF4-FFF2-40B4-BE49-F238E27FC236}">
                <a16:creationId xmlns:a16="http://schemas.microsoft.com/office/drawing/2014/main" id="{FC5BB6F1-CAAD-BFF0-AB2F-C3D589EDCF24}"/>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grpSp>
        <p:nvGrpSpPr>
          <p:cNvPr id="5" name="6 Grupo">
            <a:extLst>
              <a:ext uri="{FF2B5EF4-FFF2-40B4-BE49-F238E27FC236}">
                <a16:creationId xmlns:a16="http://schemas.microsoft.com/office/drawing/2014/main" id="{B0015F07-7F7D-4582-B99D-0FA4719A19C5}"/>
              </a:ext>
            </a:extLst>
          </p:cNvPr>
          <p:cNvGrpSpPr/>
          <p:nvPr/>
        </p:nvGrpSpPr>
        <p:grpSpPr>
          <a:xfrm>
            <a:off x="1043595" y="2233807"/>
            <a:ext cx="2526861" cy="1386739"/>
            <a:chOff x="397891" y="850231"/>
            <a:chExt cx="2526861" cy="1386739"/>
          </a:xfrm>
          <a:scene3d>
            <a:camera prst="orthographicFront"/>
            <a:lightRig rig="flat" dir="t"/>
          </a:scene3d>
        </p:grpSpPr>
        <p:sp>
          <p:nvSpPr>
            <p:cNvPr id="6" name="21 Rectángulo redondeado">
              <a:extLst>
                <a:ext uri="{FF2B5EF4-FFF2-40B4-BE49-F238E27FC236}">
                  <a16:creationId xmlns:a16="http://schemas.microsoft.com/office/drawing/2014/main" id="{CCAE3D18-7A77-B90C-1CBB-FCCFA294E71B}"/>
                </a:ext>
              </a:extLst>
            </p:cNvPr>
            <p:cNvSpPr/>
            <p:nvPr/>
          </p:nvSpPr>
          <p:spPr>
            <a:xfrm>
              <a:off x="397891" y="850231"/>
              <a:ext cx="2526861" cy="1386739"/>
            </a:xfrm>
            <a:prstGeom prst="roundRect">
              <a:avLst>
                <a:gd name="adj" fmla="val 10000"/>
              </a:avLst>
            </a:prstGeom>
            <a:solidFill>
              <a:srgbClr val="4C3DA8"/>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 name="22 Rectángulo">
              <a:extLst>
                <a:ext uri="{FF2B5EF4-FFF2-40B4-BE49-F238E27FC236}">
                  <a16:creationId xmlns:a16="http://schemas.microsoft.com/office/drawing/2014/main" id="{688B6C61-1E72-902F-3F6C-AC673B32C155}"/>
                </a:ext>
              </a:extLst>
            </p:cNvPr>
            <p:cNvSpPr/>
            <p:nvPr/>
          </p:nvSpPr>
          <p:spPr>
            <a:xfrm>
              <a:off x="438507" y="890847"/>
              <a:ext cx="2445629" cy="1305507"/>
            </a:xfrm>
            <a:prstGeom prst="rect">
              <a:avLst/>
            </a:prstGeom>
            <a:sp3d/>
          </p:spPr>
          <p:style>
            <a:lnRef idx="0">
              <a:scrgbClr r="0" g="0" b="0"/>
            </a:lnRef>
            <a:fillRef idx="0">
              <a:scrgbClr r="0" g="0" b="0"/>
            </a:fillRef>
            <a:effectRef idx="0">
              <a:scrgbClr r="0" g="0" b="0"/>
            </a:effectRef>
            <a:fontRef idx="minor">
              <a:schemeClr val="lt1"/>
            </a:fontRef>
          </p:style>
          <p:txBody>
            <a:bodyPr lIns="13335" tIns="13335" rIns="13335" bIns="13335" spcCol="1270" anchor="ctr"/>
            <a:lstStyle/>
            <a:p>
              <a:pPr algn="ctr" defTabSz="933450" eaLnBrk="1" hangingPunct="1">
                <a:lnSpc>
                  <a:spcPct val="90000"/>
                </a:lnSpc>
                <a:spcAft>
                  <a:spcPct val="35000"/>
                </a:spcAft>
                <a:defRPr/>
              </a:pPr>
              <a:r>
                <a:rPr lang="es-EC" sz="1200" dirty="0">
                  <a:solidFill>
                    <a:schemeClr val="tx1"/>
                  </a:solidFill>
                  <a:latin typeface="Arial" panose="020B0604020202020204" pitchFamily="34" charset="0"/>
                  <a:cs typeface="Arial" panose="020B0604020202020204" pitchFamily="34" charset="0"/>
                </a:rPr>
                <a:t> </a:t>
              </a:r>
              <a:r>
                <a:rPr lang="es-EC" sz="1200" dirty="0">
                  <a:solidFill>
                    <a:schemeClr val="bg1"/>
                  </a:solidFill>
                  <a:latin typeface="Arial" panose="020B0604020202020204" pitchFamily="34" charset="0"/>
                  <a:cs typeface="Arial" panose="020B0604020202020204" pitchFamily="34" charset="0"/>
                </a:rPr>
                <a:t>ORGANIZACIÓN INTERNA INSTITUCIONAL</a:t>
              </a:r>
            </a:p>
          </p:txBody>
        </p:sp>
      </p:grpSp>
      <p:grpSp>
        <p:nvGrpSpPr>
          <p:cNvPr id="9" name="9 Grupo">
            <a:extLst>
              <a:ext uri="{FF2B5EF4-FFF2-40B4-BE49-F238E27FC236}">
                <a16:creationId xmlns:a16="http://schemas.microsoft.com/office/drawing/2014/main" id="{23C7FC89-0215-2801-728E-AC06BCEA09CC}"/>
              </a:ext>
            </a:extLst>
          </p:cNvPr>
          <p:cNvGrpSpPr/>
          <p:nvPr/>
        </p:nvGrpSpPr>
        <p:grpSpPr>
          <a:xfrm>
            <a:off x="4518605" y="1872372"/>
            <a:ext cx="2773478" cy="1386739"/>
            <a:chOff x="3831652" y="75362"/>
            <a:chExt cx="2773478" cy="1386739"/>
          </a:xfrm>
          <a:solidFill>
            <a:schemeClr val="bg1">
              <a:lumMod val="85000"/>
            </a:schemeClr>
          </a:solidFill>
          <a:scene3d>
            <a:camera prst="orthographicFront"/>
            <a:lightRig rig="flat" dir="t"/>
          </a:scene3d>
        </p:grpSpPr>
        <p:sp>
          <p:nvSpPr>
            <p:cNvPr id="10" name="19 Rectángulo redondeado">
              <a:extLst>
                <a:ext uri="{FF2B5EF4-FFF2-40B4-BE49-F238E27FC236}">
                  <a16:creationId xmlns:a16="http://schemas.microsoft.com/office/drawing/2014/main" id="{59469C42-6D88-DE28-5C59-5F176A1A3A5A}"/>
                </a:ext>
              </a:extLst>
            </p:cNvPr>
            <p:cNvSpPr/>
            <p:nvPr/>
          </p:nvSpPr>
          <p:spPr>
            <a:xfrm>
              <a:off x="3831652" y="75362"/>
              <a:ext cx="2773478" cy="1386739"/>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11" name="20 Rectángulo">
              <a:extLst>
                <a:ext uri="{FF2B5EF4-FFF2-40B4-BE49-F238E27FC236}">
                  <a16:creationId xmlns:a16="http://schemas.microsoft.com/office/drawing/2014/main" id="{1B8771E9-2CF5-BD51-05C6-5E2C31D444E3}"/>
                </a:ext>
              </a:extLst>
            </p:cNvPr>
            <p:cNvSpPr/>
            <p:nvPr/>
          </p:nvSpPr>
          <p:spPr>
            <a:xfrm>
              <a:off x="3872268" y="115978"/>
              <a:ext cx="2692246" cy="1305507"/>
            </a:xfrm>
            <a:prstGeom prst="rect">
              <a:avLst/>
            </a:prstGeom>
            <a:grpFill/>
            <a:sp3d/>
          </p:spPr>
          <p:style>
            <a:lnRef idx="0">
              <a:scrgbClr r="0" g="0" b="0"/>
            </a:lnRef>
            <a:fillRef idx="0">
              <a:scrgbClr r="0" g="0" b="0"/>
            </a:fillRef>
            <a:effectRef idx="0">
              <a:scrgbClr r="0" g="0" b="0"/>
            </a:effectRef>
            <a:fontRef idx="minor">
              <a:schemeClr val="lt1"/>
            </a:fontRef>
          </p:style>
          <p:txBody>
            <a:bodyPr lIns="13335" tIns="13335" rIns="13335" bIns="13335" spcCol="1270" anchor="ctr"/>
            <a:lstStyle/>
            <a:p>
              <a:pPr algn="ctr" defTabSz="933450" eaLnBrk="1" hangingPunct="1">
                <a:lnSpc>
                  <a:spcPct val="90000"/>
                </a:lnSpc>
                <a:spcAft>
                  <a:spcPct val="35000"/>
                </a:spcAft>
                <a:defRPr/>
              </a:pPr>
              <a:r>
                <a:rPr lang="es-EC" sz="1200" dirty="0">
                  <a:solidFill>
                    <a:schemeClr val="tx1"/>
                  </a:solidFill>
                  <a:latin typeface="Arial" panose="020B0604020202020204" pitchFamily="34" charset="0"/>
                  <a:cs typeface="Arial" panose="020B0604020202020204" pitchFamily="34" charset="0"/>
                </a:rPr>
                <a:t>CONFORMACIÓN DEL EQUIPO DE RENDICIÓN DE CUENTAS</a:t>
              </a:r>
            </a:p>
          </p:txBody>
        </p:sp>
      </p:grpSp>
      <p:grpSp>
        <p:nvGrpSpPr>
          <p:cNvPr id="12" name="10 Grupo">
            <a:extLst>
              <a:ext uri="{FF2B5EF4-FFF2-40B4-BE49-F238E27FC236}">
                <a16:creationId xmlns:a16="http://schemas.microsoft.com/office/drawing/2014/main" id="{4CEA5D1F-7E88-5AD0-A3B6-C8F86FB1D1BC}"/>
              </a:ext>
            </a:extLst>
          </p:cNvPr>
          <p:cNvGrpSpPr/>
          <p:nvPr/>
        </p:nvGrpSpPr>
        <p:grpSpPr>
          <a:xfrm>
            <a:off x="4501435" y="3431104"/>
            <a:ext cx="2773478" cy="1386739"/>
            <a:chOff x="3820562" y="1830212"/>
            <a:chExt cx="2773478" cy="1386739"/>
          </a:xfrm>
          <a:solidFill>
            <a:schemeClr val="bg1">
              <a:lumMod val="85000"/>
            </a:schemeClr>
          </a:solidFill>
          <a:scene3d>
            <a:camera prst="orthographicFront"/>
            <a:lightRig rig="flat" dir="t"/>
          </a:scene3d>
        </p:grpSpPr>
        <p:sp>
          <p:nvSpPr>
            <p:cNvPr id="13" name="17 Rectángulo redondeado">
              <a:extLst>
                <a:ext uri="{FF2B5EF4-FFF2-40B4-BE49-F238E27FC236}">
                  <a16:creationId xmlns:a16="http://schemas.microsoft.com/office/drawing/2014/main" id="{46F34E57-0455-617D-AAF6-17BCBF6A6825}"/>
                </a:ext>
              </a:extLst>
            </p:cNvPr>
            <p:cNvSpPr/>
            <p:nvPr/>
          </p:nvSpPr>
          <p:spPr>
            <a:xfrm>
              <a:off x="3820562" y="1830212"/>
              <a:ext cx="2773478" cy="1386739"/>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14" name="18 Rectángulo">
              <a:extLst>
                <a:ext uri="{FF2B5EF4-FFF2-40B4-BE49-F238E27FC236}">
                  <a16:creationId xmlns:a16="http://schemas.microsoft.com/office/drawing/2014/main" id="{D96A10AF-C1E0-3FF9-F29A-AA8CFAA21AF6}"/>
                </a:ext>
              </a:extLst>
            </p:cNvPr>
            <p:cNvSpPr/>
            <p:nvPr/>
          </p:nvSpPr>
          <p:spPr>
            <a:xfrm>
              <a:off x="3837732" y="1870828"/>
              <a:ext cx="2692246" cy="1305507"/>
            </a:xfrm>
            <a:prstGeom prst="rect">
              <a:avLst/>
            </a:prstGeom>
            <a:grpFill/>
            <a:sp3d/>
          </p:spPr>
          <p:style>
            <a:lnRef idx="0">
              <a:scrgbClr r="0" g="0" b="0"/>
            </a:lnRef>
            <a:fillRef idx="0">
              <a:scrgbClr r="0" g="0" b="0"/>
            </a:fillRef>
            <a:effectRef idx="0">
              <a:scrgbClr r="0" g="0" b="0"/>
            </a:effectRef>
            <a:fontRef idx="minor">
              <a:schemeClr val="lt1"/>
            </a:fontRef>
          </p:style>
          <p:txBody>
            <a:bodyPr lIns="13335" tIns="13335" rIns="13335" bIns="13335" spcCol="1270" anchor="ctr"/>
            <a:lstStyle/>
            <a:p>
              <a:pPr algn="ctr" defTabSz="933450" eaLnBrk="1" hangingPunct="1">
                <a:lnSpc>
                  <a:spcPct val="90000"/>
                </a:lnSpc>
                <a:spcAft>
                  <a:spcPct val="35000"/>
                </a:spcAft>
                <a:defRPr/>
              </a:pPr>
              <a:r>
                <a:rPr lang="es-EC" sz="1200" dirty="0">
                  <a:solidFill>
                    <a:schemeClr val="tx1"/>
                  </a:solidFill>
                  <a:latin typeface="Arial" panose="020B0604020202020204" pitchFamily="34" charset="0"/>
                  <a:cs typeface="Arial" panose="020B0604020202020204" pitchFamily="34" charset="0"/>
                </a:rPr>
                <a:t>DISEÑO DE LA PROPUESTA DEL PROCESO DE    RENDICIÓN DE CUENTAS</a:t>
              </a:r>
            </a:p>
          </p:txBody>
        </p:sp>
      </p:grpSp>
      <p:grpSp>
        <p:nvGrpSpPr>
          <p:cNvPr id="15" name="11 Grupo">
            <a:extLst>
              <a:ext uri="{FF2B5EF4-FFF2-40B4-BE49-F238E27FC236}">
                <a16:creationId xmlns:a16="http://schemas.microsoft.com/office/drawing/2014/main" id="{97F066A5-779F-A2E3-DFAA-07918D8BF59E}"/>
              </a:ext>
            </a:extLst>
          </p:cNvPr>
          <p:cNvGrpSpPr/>
          <p:nvPr/>
        </p:nvGrpSpPr>
        <p:grpSpPr>
          <a:xfrm>
            <a:off x="8534533" y="2782245"/>
            <a:ext cx="2773478" cy="747713"/>
            <a:chOff x="7698464" y="798783"/>
            <a:chExt cx="2773478" cy="1386739"/>
          </a:xfrm>
          <a:solidFill>
            <a:schemeClr val="accent1">
              <a:lumMod val="20000"/>
              <a:lumOff val="80000"/>
            </a:schemeClr>
          </a:solidFill>
          <a:scene3d>
            <a:camera prst="orthographicFront"/>
            <a:lightRig rig="flat" dir="t"/>
          </a:scene3d>
        </p:grpSpPr>
        <p:sp>
          <p:nvSpPr>
            <p:cNvPr id="16" name="15 Rectángulo redondeado">
              <a:extLst>
                <a:ext uri="{FF2B5EF4-FFF2-40B4-BE49-F238E27FC236}">
                  <a16:creationId xmlns:a16="http://schemas.microsoft.com/office/drawing/2014/main" id="{3174F67C-2FCB-7ACF-07B5-F39D218EB3AD}"/>
                </a:ext>
              </a:extLst>
            </p:cNvPr>
            <p:cNvSpPr/>
            <p:nvPr/>
          </p:nvSpPr>
          <p:spPr>
            <a:xfrm>
              <a:off x="7698464" y="798783"/>
              <a:ext cx="2773478" cy="1386739"/>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17" name="16 Rectángulo">
              <a:extLst>
                <a:ext uri="{FF2B5EF4-FFF2-40B4-BE49-F238E27FC236}">
                  <a16:creationId xmlns:a16="http://schemas.microsoft.com/office/drawing/2014/main" id="{7DE477AC-B8F5-6EEF-BCE0-E0C28E5E8B8D}"/>
                </a:ext>
              </a:extLst>
            </p:cNvPr>
            <p:cNvSpPr/>
            <p:nvPr/>
          </p:nvSpPr>
          <p:spPr>
            <a:xfrm>
              <a:off x="7739080" y="839399"/>
              <a:ext cx="2692246" cy="1305507"/>
            </a:xfrm>
            <a:prstGeom prst="rect">
              <a:avLst/>
            </a:prstGeom>
            <a:grpFill/>
            <a:sp3d/>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defRPr/>
              </a:pPr>
              <a:r>
                <a:rPr lang="es-EC" sz="1200" b="1" dirty="0">
                  <a:solidFill>
                    <a:schemeClr val="tx1"/>
                  </a:solidFill>
                  <a:latin typeface="Arial" panose="020B0604020202020204" pitchFamily="34" charset="0"/>
                  <a:cs typeface="Arial" panose="020B0604020202020204" pitchFamily="34" charset="0"/>
                </a:rPr>
                <a:t>PLANIFICACIÓN</a:t>
              </a:r>
            </a:p>
          </p:txBody>
        </p:sp>
      </p:grpSp>
      <p:grpSp>
        <p:nvGrpSpPr>
          <p:cNvPr id="18" name="12 Grupo">
            <a:extLst>
              <a:ext uri="{FF2B5EF4-FFF2-40B4-BE49-F238E27FC236}">
                <a16:creationId xmlns:a16="http://schemas.microsoft.com/office/drawing/2014/main" id="{7E9C6A24-BE79-F541-FE4D-4D0E48BA705D}"/>
              </a:ext>
            </a:extLst>
          </p:cNvPr>
          <p:cNvGrpSpPr/>
          <p:nvPr/>
        </p:nvGrpSpPr>
        <p:grpSpPr>
          <a:xfrm>
            <a:off x="8611097" y="4555383"/>
            <a:ext cx="2773478" cy="836510"/>
            <a:chOff x="7729222" y="2334153"/>
            <a:chExt cx="2773478" cy="1386739"/>
          </a:xfrm>
          <a:solidFill>
            <a:schemeClr val="accent1">
              <a:lumMod val="20000"/>
              <a:lumOff val="80000"/>
            </a:schemeClr>
          </a:solidFill>
          <a:scene3d>
            <a:camera prst="orthographicFront"/>
            <a:lightRig rig="flat" dir="t"/>
          </a:scene3d>
        </p:grpSpPr>
        <p:sp>
          <p:nvSpPr>
            <p:cNvPr id="19" name="13 Rectángulo redondeado">
              <a:extLst>
                <a:ext uri="{FF2B5EF4-FFF2-40B4-BE49-F238E27FC236}">
                  <a16:creationId xmlns:a16="http://schemas.microsoft.com/office/drawing/2014/main" id="{BBCF126E-AAB3-18E0-F3DA-720E3AC88CAD}"/>
                </a:ext>
              </a:extLst>
            </p:cNvPr>
            <p:cNvSpPr/>
            <p:nvPr/>
          </p:nvSpPr>
          <p:spPr>
            <a:xfrm>
              <a:off x="7729222" y="2334153"/>
              <a:ext cx="2773478" cy="1386739"/>
            </a:xfrm>
            <a:prstGeom prst="roundRect">
              <a:avLst>
                <a:gd name="adj" fmla="val 10000"/>
              </a:avLst>
            </a:prstGeom>
            <a:grpFill/>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20" name="14 Rectángulo">
              <a:extLst>
                <a:ext uri="{FF2B5EF4-FFF2-40B4-BE49-F238E27FC236}">
                  <a16:creationId xmlns:a16="http://schemas.microsoft.com/office/drawing/2014/main" id="{EFA26EFA-CF9A-0FC5-0B6E-D4985078688B}"/>
                </a:ext>
              </a:extLst>
            </p:cNvPr>
            <p:cNvSpPr/>
            <p:nvPr/>
          </p:nvSpPr>
          <p:spPr>
            <a:xfrm>
              <a:off x="7769838" y="2374769"/>
              <a:ext cx="2692246" cy="1305507"/>
            </a:xfrm>
            <a:prstGeom prst="rect">
              <a:avLst/>
            </a:prstGeom>
            <a:grpFill/>
            <a:sp3d/>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defRPr/>
              </a:pPr>
              <a:r>
                <a:rPr lang="es-EC" sz="1200" b="1" dirty="0">
                  <a:solidFill>
                    <a:schemeClr val="tx1"/>
                  </a:solidFill>
                  <a:latin typeface="Arial" panose="020B0604020202020204" pitchFamily="34" charset="0"/>
                  <a:cs typeface="Arial" panose="020B0604020202020204" pitchFamily="34" charset="0"/>
                </a:rPr>
                <a:t>DISEÑO DE HERRAMIENTAS, CRONOGRMA </a:t>
              </a:r>
            </a:p>
          </p:txBody>
        </p:sp>
      </p:grpSp>
      <p:cxnSp>
        <p:nvCxnSpPr>
          <p:cNvPr id="21" name="5 Conector recto">
            <a:extLst>
              <a:ext uri="{FF2B5EF4-FFF2-40B4-BE49-F238E27FC236}">
                <a16:creationId xmlns:a16="http://schemas.microsoft.com/office/drawing/2014/main" id="{ABDF0CD1-9754-9438-C043-64D5D98DA52D}"/>
              </a:ext>
            </a:extLst>
          </p:cNvPr>
          <p:cNvCxnSpPr>
            <a:stCxn id="6" idx="3"/>
          </p:cNvCxnSpPr>
          <p:nvPr/>
        </p:nvCxnSpPr>
        <p:spPr>
          <a:xfrm flipV="1">
            <a:off x="3570288" y="2432050"/>
            <a:ext cx="912812" cy="49530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 name="24 Conector recto">
            <a:extLst>
              <a:ext uri="{FF2B5EF4-FFF2-40B4-BE49-F238E27FC236}">
                <a16:creationId xmlns:a16="http://schemas.microsoft.com/office/drawing/2014/main" id="{940C6DD3-6C57-6A86-62DA-1C1067B17B58}"/>
              </a:ext>
            </a:extLst>
          </p:cNvPr>
          <p:cNvCxnSpPr>
            <a:stCxn id="6" idx="3"/>
            <a:endCxn id="13" idx="1"/>
          </p:cNvCxnSpPr>
          <p:nvPr/>
        </p:nvCxnSpPr>
        <p:spPr>
          <a:xfrm>
            <a:off x="3570288" y="2927350"/>
            <a:ext cx="931862" cy="1196975"/>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3" name="26 Conector recto">
            <a:extLst>
              <a:ext uri="{FF2B5EF4-FFF2-40B4-BE49-F238E27FC236}">
                <a16:creationId xmlns:a16="http://schemas.microsoft.com/office/drawing/2014/main" id="{2B929A08-13FC-1EB8-63F3-4A700D264957}"/>
              </a:ext>
            </a:extLst>
          </p:cNvPr>
          <p:cNvCxnSpPr>
            <a:stCxn id="13" idx="3"/>
            <a:endCxn id="17" idx="1"/>
          </p:cNvCxnSpPr>
          <p:nvPr/>
        </p:nvCxnSpPr>
        <p:spPr>
          <a:xfrm flipV="1">
            <a:off x="7274913" y="3156102"/>
            <a:ext cx="1300236" cy="9683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 name="29 Conector recto">
            <a:extLst>
              <a:ext uri="{FF2B5EF4-FFF2-40B4-BE49-F238E27FC236}">
                <a16:creationId xmlns:a16="http://schemas.microsoft.com/office/drawing/2014/main" id="{7527AA60-B0DE-3D8C-F97C-371439DDCFA2}"/>
              </a:ext>
            </a:extLst>
          </p:cNvPr>
          <p:cNvCxnSpPr/>
          <p:nvPr/>
        </p:nvCxnSpPr>
        <p:spPr>
          <a:xfrm>
            <a:off x="7251700" y="4225925"/>
            <a:ext cx="1330325" cy="747713"/>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3 Título">
            <a:extLst>
              <a:ext uri="{FF2B5EF4-FFF2-40B4-BE49-F238E27FC236}">
                <a16:creationId xmlns:a16="http://schemas.microsoft.com/office/drawing/2014/main" id="{3D4871B9-FB48-F947-B289-AB0F4F5FB192}"/>
              </a:ext>
            </a:extLst>
          </p:cNvPr>
          <p:cNvSpPr>
            <a:spLocks noGrp="1"/>
          </p:cNvSpPr>
          <p:nvPr/>
        </p:nvSpPr>
        <p:spPr bwMode="auto">
          <a:xfrm>
            <a:off x="571500" y="1068388"/>
            <a:ext cx="7861300" cy="115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C" altLang="es-EC" sz="2400" b="1" dirty="0">
              <a:latin typeface="Calibri Light" panose="020F0302020204030204" pitchFamily="34" charset="0"/>
            </a:endParaRPr>
          </a:p>
        </p:txBody>
      </p:sp>
      <p:sp>
        <p:nvSpPr>
          <p:cNvPr id="26" name="Onda 25">
            <a:extLst>
              <a:ext uri="{FF2B5EF4-FFF2-40B4-BE49-F238E27FC236}">
                <a16:creationId xmlns:a16="http://schemas.microsoft.com/office/drawing/2014/main" id="{734968AF-A9B7-21FC-12E6-A906D035647F}"/>
              </a:ext>
            </a:extLst>
          </p:cNvPr>
          <p:cNvSpPr/>
          <p:nvPr/>
        </p:nvSpPr>
        <p:spPr>
          <a:xfrm>
            <a:off x="1387475" y="1027113"/>
            <a:ext cx="1839913" cy="476250"/>
          </a:xfrm>
          <a:prstGeom prst="wave">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s-EC" dirty="0"/>
              <a:t>ABRIL-MAYO</a:t>
            </a:r>
          </a:p>
        </p:txBody>
      </p:sp>
    </p:spTree>
    <p:extLst>
      <p:ext uri="{BB962C8B-B14F-4D97-AF65-F5344CB8AC3E}">
        <p14:creationId xmlns:p14="http://schemas.microsoft.com/office/powerpoint/2010/main" val="321576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444CD782-34E9-857B-6BCE-A2BAD196929F}"/>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92568A20-D7A4-E1A7-833D-4EB5D24DE6A7}"/>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458328" y="-8583"/>
            <a:ext cx="12192000" cy="6858000"/>
          </a:xfrm>
          <a:prstGeom prst="rect">
            <a:avLst/>
          </a:prstGeom>
          <a:solidFill>
            <a:schemeClr val="tx2">
              <a:lumMod val="90000"/>
            </a:schemeClr>
          </a:solidFill>
        </p:spPr>
      </p:pic>
      <p:sp>
        <p:nvSpPr>
          <p:cNvPr id="119" name="Google Shape;119;p4">
            <a:extLst>
              <a:ext uri="{FF2B5EF4-FFF2-40B4-BE49-F238E27FC236}">
                <a16:creationId xmlns:a16="http://schemas.microsoft.com/office/drawing/2014/main" id="{697C8B7A-5CB9-8455-CCE5-F641B2B437A2}"/>
              </a:ext>
            </a:extLst>
          </p:cNvPr>
          <p:cNvSpPr txBox="1"/>
          <p:nvPr/>
        </p:nvSpPr>
        <p:spPr>
          <a:xfrm>
            <a:off x="625667" y="231150"/>
            <a:ext cx="9972379" cy="477013"/>
          </a:xfrm>
          <a:prstGeom prst="rect">
            <a:avLst/>
          </a:prstGeom>
          <a:noFill/>
          <a:ln>
            <a:noFill/>
          </a:ln>
        </p:spPr>
        <p:txBody>
          <a:bodyPr spcFirstLastPara="1" wrap="square" lIns="91425" tIns="45700" rIns="91425" bIns="45700" anchor="t" anchorCtr="0">
            <a:spAutoFit/>
          </a:bodyPr>
          <a:lstStyle/>
          <a:p>
            <a:pPr>
              <a:buSzPts val="2000"/>
            </a:pPr>
            <a:r>
              <a:rPr lang="es-EC" sz="2500" u="none" strike="noStrike" cap="none" noProof="0" dirty="0">
                <a:solidFill>
                  <a:srgbClr val="4C3DA8"/>
                </a:solidFill>
                <a:ea typeface="Arial"/>
                <a:sym typeface="Arial"/>
              </a:rPr>
              <a:t>Fase 1 </a:t>
            </a:r>
            <a:r>
              <a:rPr lang="es-EC" sz="2500" dirty="0">
                <a:solidFill>
                  <a:srgbClr val="4C3DA8"/>
                </a:solidFill>
                <a:latin typeface="+mn-lt"/>
                <a:cs typeface="Arial" panose="020B0604020202020204" pitchFamily="34" charset="0"/>
              </a:rPr>
              <a:t>Elaboración del informe de rendición de cuentas</a:t>
            </a:r>
            <a:endParaRPr lang="es-EC" sz="2500" u="none" strike="noStrike" cap="none" noProof="0" dirty="0">
              <a:solidFill>
                <a:srgbClr val="4C3DA8"/>
              </a:solidFill>
              <a:latin typeface="+mn-lt"/>
              <a:ea typeface="Arial"/>
              <a:sym typeface="Arial"/>
            </a:endParaRPr>
          </a:p>
        </p:txBody>
      </p:sp>
      <p:pic>
        <p:nvPicPr>
          <p:cNvPr id="7" name="Imagen 6">
            <a:extLst>
              <a:ext uri="{FF2B5EF4-FFF2-40B4-BE49-F238E27FC236}">
                <a16:creationId xmlns:a16="http://schemas.microsoft.com/office/drawing/2014/main" id="{51ECBD79-0862-30DC-3E7C-3040FABA7109}"/>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grpSp>
        <p:nvGrpSpPr>
          <p:cNvPr id="2" name="6 Grupo">
            <a:extLst>
              <a:ext uri="{FF2B5EF4-FFF2-40B4-BE49-F238E27FC236}">
                <a16:creationId xmlns:a16="http://schemas.microsoft.com/office/drawing/2014/main" id="{8C0CF9CA-EF1F-ABA9-2E86-2689AFB45AD9}"/>
              </a:ext>
            </a:extLst>
          </p:cNvPr>
          <p:cNvGrpSpPr/>
          <p:nvPr/>
        </p:nvGrpSpPr>
        <p:grpSpPr>
          <a:xfrm>
            <a:off x="378744" y="2741120"/>
            <a:ext cx="2672912" cy="1753640"/>
            <a:chOff x="1372623" y="2183669"/>
            <a:chExt cx="1786979" cy="1153923"/>
          </a:xfrm>
          <a:scene3d>
            <a:camera prst="orthographicFront"/>
            <a:lightRig rig="threePt" dir="t">
              <a:rot lat="0" lon="0" rev="7500000"/>
            </a:lightRig>
          </a:scene3d>
        </p:grpSpPr>
        <p:sp>
          <p:nvSpPr>
            <p:cNvPr id="4" name="30 Rectángulo redondeado">
              <a:extLst>
                <a:ext uri="{FF2B5EF4-FFF2-40B4-BE49-F238E27FC236}">
                  <a16:creationId xmlns:a16="http://schemas.microsoft.com/office/drawing/2014/main" id="{0869BD01-234E-8008-7CAA-7073E0F15C42}"/>
                </a:ext>
              </a:extLst>
            </p:cNvPr>
            <p:cNvSpPr/>
            <p:nvPr/>
          </p:nvSpPr>
          <p:spPr>
            <a:xfrm>
              <a:off x="1425829" y="2278703"/>
              <a:ext cx="1733773" cy="866886"/>
            </a:xfrm>
            <a:prstGeom prst="roundRect">
              <a:avLst>
                <a:gd name="adj" fmla="val 10000"/>
              </a:avLst>
            </a:prstGeom>
            <a:solidFill>
              <a:srgbClr val="002060"/>
            </a:solidFill>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a:lstStyle/>
            <a:p>
              <a:endParaRPr lang="es-EC" dirty="0">
                <a:solidFill>
                  <a:schemeClr val="bg1"/>
                </a:solidFill>
                <a:latin typeface="Segoe"/>
              </a:endParaRPr>
            </a:p>
          </p:txBody>
        </p:sp>
        <p:sp>
          <p:nvSpPr>
            <p:cNvPr id="5" name="31 Rectángulo">
              <a:extLst>
                <a:ext uri="{FF2B5EF4-FFF2-40B4-BE49-F238E27FC236}">
                  <a16:creationId xmlns:a16="http://schemas.microsoft.com/office/drawing/2014/main" id="{DA71876E-5076-7A65-8F18-6B1415D31A83}"/>
                </a:ext>
              </a:extLst>
            </p:cNvPr>
            <p:cNvSpPr/>
            <p:nvPr/>
          </p:nvSpPr>
          <p:spPr>
            <a:xfrm>
              <a:off x="1372623" y="2183669"/>
              <a:ext cx="1738020" cy="1153923"/>
            </a:xfrm>
            <a:prstGeom prst="rect">
              <a:avLst/>
            </a:prstGeom>
            <a:sp3d/>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defRPr/>
              </a:pPr>
              <a:r>
                <a:rPr lang="es-EC" sz="1200" dirty="0">
                  <a:solidFill>
                    <a:schemeClr val="bg1"/>
                  </a:solidFill>
                  <a:latin typeface="Segoe"/>
                  <a:cs typeface="Arial" panose="020B0604020202020204" pitchFamily="34" charset="0"/>
                </a:rPr>
                <a:t>ELABORACIÓN DEL INFORME DE RENDICIÓN DE CUENTAS</a:t>
              </a:r>
            </a:p>
          </p:txBody>
        </p:sp>
      </p:grpSp>
      <p:grpSp>
        <p:nvGrpSpPr>
          <p:cNvPr id="6" name="9 Grupo">
            <a:extLst>
              <a:ext uri="{FF2B5EF4-FFF2-40B4-BE49-F238E27FC236}">
                <a16:creationId xmlns:a16="http://schemas.microsoft.com/office/drawing/2014/main" id="{7987E515-2584-1200-8383-B43D2397D428}"/>
              </a:ext>
            </a:extLst>
          </p:cNvPr>
          <p:cNvGrpSpPr/>
          <p:nvPr/>
        </p:nvGrpSpPr>
        <p:grpSpPr>
          <a:xfrm>
            <a:off x="4384583" y="1753776"/>
            <a:ext cx="2585117" cy="646616"/>
            <a:chOff x="2753390" y="1106767"/>
            <a:chExt cx="2464006" cy="895774"/>
          </a:xfrm>
          <a:solidFill>
            <a:schemeClr val="tx2">
              <a:lumMod val="90000"/>
            </a:schemeClr>
          </a:solidFill>
          <a:scene3d>
            <a:camera prst="orthographicFront"/>
            <a:lightRig rig="threePt" dir="t">
              <a:rot lat="0" lon="0" rev="7500000"/>
            </a:lightRig>
          </a:scene3d>
        </p:grpSpPr>
        <p:sp>
          <p:nvSpPr>
            <p:cNvPr id="8" name="28 Rectángulo redondeado">
              <a:extLst>
                <a:ext uri="{FF2B5EF4-FFF2-40B4-BE49-F238E27FC236}">
                  <a16:creationId xmlns:a16="http://schemas.microsoft.com/office/drawing/2014/main" id="{7DEC4970-10E4-E1F6-825C-74BE16EE86E7}"/>
                </a:ext>
              </a:extLst>
            </p:cNvPr>
            <p:cNvSpPr/>
            <p:nvPr/>
          </p:nvSpPr>
          <p:spPr>
            <a:xfrm>
              <a:off x="2753390" y="1106767"/>
              <a:ext cx="2464006" cy="895774"/>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9" name="29 Rectángulo">
              <a:extLst>
                <a:ext uri="{FF2B5EF4-FFF2-40B4-BE49-F238E27FC236}">
                  <a16:creationId xmlns:a16="http://schemas.microsoft.com/office/drawing/2014/main" id="{1ED4BBD1-EE93-B047-B55A-FCFBFE5D92CD}"/>
                </a:ext>
              </a:extLst>
            </p:cNvPr>
            <p:cNvSpPr/>
            <p:nvPr/>
          </p:nvSpPr>
          <p:spPr>
            <a:xfrm>
              <a:off x="2857807" y="1129471"/>
              <a:ext cx="1851114" cy="816106"/>
            </a:xfrm>
            <a:prstGeom prst="rect">
              <a:avLst/>
            </a:prstGeom>
            <a:grpFill/>
            <a:sp3d/>
          </p:spPr>
          <p:style>
            <a:lnRef idx="0">
              <a:scrgbClr r="0" g="0" b="0"/>
            </a:lnRef>
            <a:fillRef idx="0">
              <a:scrgbClr r="0" g="0" b="0"/>
            </a:fillRef>
            <a:effectRef idx="0">
              <a:scrgbClr r="0" g="0" b="0"/>
            </a:effectRef>
            <a:fontRef idx="minor">
              <a:schemeClr val="lt1"/>
            </a:fontRef>
          </p:style>
          <p:txBody>
            <a:bodyPr lIns="7620" tIns="7620" rIns="7620" bIns="7620" spcCol="1270" anchor="ctr"/>
            <a:lstStyle/>
            <a:p>
              <a:pPr algn="ctr" defTabSz="533400" eaLnBrk="1" hangingPunct="1">
                <a:lnSpc>
                  <a:spcPct val="90000"/>
                </a:lnSpc>
                <a:spcAft>
                  <a:spcPct val="35000"/>
                </a:spcAft>
                <a:defRPr/>
              </a:pPr>
              <a:r>
                <a:rPr lang="es-EC" sz="1100" dirty="0">
                  <a:solidFill>
                    <a:schemeClr val="tx1"/>
                  </a:solidFill>
                  <a:latin typeface="Segoe"/>
                  <a:cs typeface="Arial" panose="020B0604020202020204" pitchFamily="34" charset="0"/>
                </a:rPr>
                <a:t>EVALUACIÓN DE LA GESTIÓN</a:t>
              </a:r>
            </a:p>
          </p:txBody>
        </p:sp>
      </p:grpSp>
      <p:grpSp>
        <p:nvGrpSpPr>
          <p:cNvPr id="10" name="10 Grupo">
            <a:extLst>
              <a:ext uri="{FF2B5EF4-FFF2-40B4-BE49-F238E27FC236}">
                <a16:creationId xmlns:a16="http://schemas.microsoft.com/office/drawing/2014/main" id="{00AC5850-9BC3-ED38-CD29-0DAFA8E35E3A}"/>
              </a:ext>
            </a:extLst>
          </p:cNvPr>
          <p:cNvGrpSpPr/>
          <p:nvPr/>
        </p:nvGrpSpPr>
        <p:grpSpPr>
          <a:xfrm>
            <a:off x="7634750" y="1441958"/>
            <a:ext cx="2539630" cy="866886"/>
            <a:chOff x="6256827" y="3797"/>
            <a:chExt cx="1733773" cy="866886"/>
          </a:xfrm>
          <a:solidFill>
            <a:srgbClr val="E8E8E8"/>
          </a:solidFill>
          <a:scene3d>
            <a:camera prst="orthographicFront"/>
            <a:lightRig rig="threePt" dir="t">
              <a:rot lat="0" lon="0" rev="7500000"/>
            </a:lightRig>
          </a:scene3d>
        </p:grpSpPr>
        <p:sp>
          <p:nvSpPr>
            <p:cNvPr id="11" name="26 Rectángulo redondeado">
              <a:extLst>
                <a:ext uri="{FF2B5EF4-FFF2-40B4-BE49-F238E27FC236}">
                  <a16:creationId xmlns:a16="http://schemas.microsoft.com/office/drawing/2014/main" id="{382BFBA3-FA18-75AA-1A89-5F27107CD308}"/>
                </a:ext>
              </a:extLst>
            </p:cNvPr>
            <p:cNvSpPr/>
            <p:nvPr/>
          </p:nvSpPr>
          <p:spPr>
            <a:xfrm>
              <a:off x="6256827" y="3797"/>
              <a:ext cx="1733773" cy="866886"/>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sp>
          <p:nvSpPr>
            <p:cNvPr id="12" name="27 Rectángulo">
              <a:extLst>
                <a:ext uri="{FF2B5EF4-FFF2-40B4-BE49-F238E27FC236}">
                  <a16:creationId xmlns:a16="http://schemas.microsoft.com/office/drawing/2014/main" id="{A8DDA0BF-1A6F-335E-E6A3-CD55009CBE87}"/>
                </a:ext>
              </a:extLst>
            </p:cNvPr>
            <p:cNvSpPr/>
            <p:nvPr/>
          </p:nvSpPr>
          <p:spPr>
            <a:xfrm>
              <a:off x="6282217" y="29187"/>
              <a:ext cx="1682993" cy="816106"/>
            </a:xfrm>
            <a:prstGeom prst="rect">
              <a:avLst/>
            </a:prstGeom>
            <a:grpFill/>
            <a:sp3d/>
          </p:spPr>
          <p:style>
            <a:lnRef idx="0">
              <a:scrgbClr r="0" g="0" b="0"/>
            </a:lnRef>
            <a:fillRef idx="0">
              <a:scrgbClr r="0" g="0" b="0"/>
            </a:fillRef>
            <a:effectRef idx="0">
              <a:scrgbClr r="0" g="0" b="0"/>
            </a:effectRef>
            <a:fontRef idx="minor">
              <a:schemeClr val="lt1"/>
            </a:fontRef>
          </p:style>
          <p:txBody>
            <a:bodyPr lIns="6350" tIns="6350" rIns="6350" bIns="6350" spcCol="1270" anchor="ctr"/>
            <a:lstStyle/>
            <a:p>
              <a:pPr algn="ctr" defTabSz="444500" eaLnBrk="1" hangingPunct="1">
                <a:lnSpc>
                  <a:spcPct val="90000"/>
                </a:lnSpc>
                <a:spcAft>
                  <a:spcPct val="35000"/>
                </a:spcAft>
                <a:defRPr/>
              </a:pPr>
              <a:r>
                <a:rPr lang="es-EC" sz="1000" dirty="0">
                  <a:solidFill>
                    <a:schemeClr val="tx1"/>
                  </a:solidFill>
                  <a:latin typeface="Segoe"/>
                  <a:cs typeface="Arial" panose="020B0604020202020204" pitchFamily="34" charset="0"/>
                </a:rPr>
                <a:t>LEVANTAMIENTO PERIÓDICO DE INFORMACIÓN: UDAF, EODS, UNIDADES DE ATENCIÓN</a:t>
              </a:r>
            </a:p>
          </p:txBody>
        </p:sp>
      </p:grpSp>
      <p:grpSp>
        <p:nvGrpSpPr>
          <p:cNvPr id="13" name="11 Grupo">
            <a:extLst>
              <a:ext uri="{FF2B5EF4-FFF2-40B4-BE49-F238E27FC236}">
                <a16:creationId xmlns:a16="http://schemas.microsoft.com/office/drawing/2014/main" id="{15034417-F114-C57D-2364-025F13ECE89C}"/>
              </a:ext>
            </a:extLst>
          </p:cNvPr>
          <p:cNvGrpSpPr/>
          <p:nvPr/>
        </p:nvGrpSpPr>
        <p:grpSpPr>
          <a:xfrm>
            <a:off x="7634749" y="2403084"/>
            <a:ext cx="2539631" cy="834594"/>
            <a:chOff x="6256827" y="1000716"/>
            <a:chExt cx="1733773" cy="866886"/>
          </a:xfrm>
          <a:solidFill>
            <a:srgbClr val="E8E8E8"/>
          </a:solidFill>
          <a:scene3d>
            <a:camera prst="orthographicFront"/>
            <a:lightRig rig="threePt" dir="t">
              <a:rot lat="0" lon="0" rev="7500000"/>
            </a:lightRig>
          </a:scene3d>
        </p:grpSpPr>
        <p:sp>
          <p:nvSpPr>
            <p:cNvPr id="14" name="24 Rectángulo redondeado">
              <a:extLst>
                <a:ext uri="{FF2B5EF4-FFF2-40B4-BE49-F238E27FC236}">
                  <a16:creationId xmlns:a16="http://schemas.microsoft.com/office/drawing/2014/main" id="{DC5B96ED-13DB-FE92-2F84-FBE70449014C}"/>
                </a:ext>
              </a:extLst>
            </p:cNvPr>
            <p:cNvSpPr/>
            <p:nvPr/>
          </p:nvSpPr>
          <p:spPr>
            <a:xfrm>
              <a:off x="6256827" y="1000716"/>
              <a:ext cx="1733773" cy="866886"/>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sp>
          <p:nvSpPr>
            <p:cNvPr id="15" name="25 Rectángulo">
              <a:extLst>
                <a:ext uri="{FF2B5EF4-FFF2-40B4-BE49-F238E27FC236}">
                  <a16:creationId xmlns:a16="http://schemas.microsoft.com/office/drawing/2014/main" id="{DA21C15F-36E1-9A80-D6A3-88F6F1B51810}"/>
                </a:ext>
              </a:extLst>
            </p:cNvPr>
            <p:cNvSpPr/>
            <p:nvPr/>
          </p:nvSpPr>
          <p:spPr>
            <a:xfrm>
              <a:off x="6307607" y="1037666"/>
              <a:ext cx="1682993" cy="816106"/>
            </a:xfrm>
            <a:prstGeom prst="rect">
              <a:avLst/>
            </a:prstGeom>
            <a:grpFill/>
            <a:sp3d/>
          </p:spPr>
          <p:style>
            <a:lnRef idx="0">
              <a:scrgbClr r="0" g="0" b="0"/>
            </a:lnRef>
            <a:fillRef idx="0">
              <a:scrgbClr r="0" g="0" b="0"/>
            </a:fillRef>
            <a:effectRef idx="0">
              <a:scrgbClr r="0" g="0" b="0"/>
            </a:effectRef>
            <a:fontRef idx="minor">
              <a:schemeClr val="lt1"/>
            </a:fontRef>
          </p:style>
          <p:txBody>
            <a:bodyPr lIns="6350" tIns="6350" rIns="6350" bIns="6350" spcCol="1270" anchor="ctr"/>
            <a:lstStyle/>
            <a:p>
              <a:pPr algn="ctr" defTabSz="444500" eaLnBrk="1" hangingPunct="1">
                <a:lnSpc>
                  <a:spcPct val="90000"/>
                </a:lnSpc>
                <a:spcAft>
                  <a:spcPct val="35000"/>
                </a:spcAft>
                <a:defRPr/>
              </a:pPr>
              <a:r>
                <a:rPr lang="es-EC" sz="1000" dirty="0">
                  <a:solidFill>
                    <a:schemeClr val="tx1"/>
                  </a:solidFill>
                  <a:latin typeface="Segoe"/>
                  <a:cs typeface="Arial" panose="020B0604020202020204" pitchFamily="34" charset="0"/>
                </a:rPr>
                <a:t>CONSOLIDACIÓN DE  RESULTADOS CUANTITATIVOS DE LA EVALUACIÓN : UDAF, EODS, UNIDADES DE ATENCIÓN</a:t>
              </a:r>
            </a:p>
          </p:txBody>
        </p:sp>
      </p:grpSp>
      <p:grpSp>
        <p:nvGrpSpPr>
          <p:cNvPr id="16" name="13 Grupo">
            <a:extLst>
              <a:ext uri="{FF2B5EF4-FFF2-40B4-BE49-F238E27FC236}">
                <a16:creationId xmlns:a16="http://schemas.microsoft.com/office/drawing/2014/main" id="{6E3EA994-AD48-00BE-6549-524E0C3FC70D}"/>
              </a:ext>
            </a:extLst>
          </p:cNvPr>
          <p:cNvGrpSpPr/>
          <p:nvPr/>
        </p:nvGrpSpPr>
        <p:grpSpPr>
          <a:xfrm>
            <a:off x="4375929" y="3420417"/>
            <a:ext cx="2585565" cy="678619"/>
            <a:chOff x="2973326" y="2976886"/>
            <a:chExt cx="1733773" cy="873070"/>
          </a:xfrm>
          <a:solidFill>
            <a:srgbClr val="C5D3FF"/>
          </a:solidFill>
          <a:scene3d>
            <a:camera prst="orthographicFront"/>
            <a:lightRig rig="threePt" dir="t">
              <a:rot lat="0" lon="0" rev="7500000"/>
            </a:lightRig>
          </a:scene3d>
        </p:grpSpPr>
        <p:sp>
          <p:nvSpPr>
            <p:cNvPr id="17" name="20 Rectángulo redondeado">
              <a:extLst>
                <a:ext uri="{FF2B5EF4-FFF2-40B4-BE49-F238E27FC236}">
                  <a16:creationId xmlns:a16="http://schemas.microsoft.com/office/drawing/2014/main" id="{391BF54F-FAD2-B141-907D-87BC046ECEDF}"/>
                </a:ext>
              </a:extLst>
            </p:cNvPr>
            <p:cNvSpPr/>
            <p:nvPr/>
          </p:nvSpPr>
          <p:spPr>
            <a:xfrm>
              <a:off x="2973326" y="2983070"/>
              <a:ext cx="1733773" cy="866886"/>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18" name="21 Rectángulo">
              <a:extLst>
                <a:ext uri="{FF2B5EF4-FFF2-40B4-BE49-F238E27FC236}">
                  <a16:creationId xmlns:a16="http://schemas.microsoft.com/office/drawing/2014/main" id="{8C76D527-AD28-5A03-E5A5-612EAAB4FB86}"/>
                </a:ext>
              </a:extLst>
            </p:cNvPr>
            <p:cNvSpPr/>
            <p:nvPr/>
          </p:nvSpPr>
          <p:spPr>
            <a:xfrm>
              <a:off x="2979123" y="2976886"/>
              <a:ext cx="1682993" cy="816106"/>
            </a:xfrm>
            <a:prstGeom prst="rect">
              <a:avLst/>
            </a:prstGeom>
            <a:grpFill/>
            <a:sp3d/>
          </p:spPr>
          <p:style>
            <a:lnRef idx="0">
              <a:scrgbClr r="0" g="0" b="0"/>
            </a:lnRef>
            <a:fillRef idx="0">
              <a:scrgbClr r="0" g="0" b="0"/>
            </a:fillRef>
            <a:effectRef idx="0">
              <a:scrgbClr r="0" g="0" b="0"/>
            </a:effectRef>
            <a:fontRef idx="minor">
              <a:schemeClr val="lt1"/>
            </a:fontRef>
          </p:style>
          <p:txBody>
            <a:bodyPr lIns="6350" tIns="6350" rIns="6350" bIns="6350" spcCol="1270" anchor="ctr"/>
            <a:lstStyle/>
            <a:p>
              <a:pPr algn="ctr" defTabSz="444500" eaLnBrk="1" hangingPunct="1">
                <a:lnSpc>
                  <a:spcPct val="90000"/>
                </a:lnSpc>
                <a:spcAft>
                  <a:spcPct val="35000"/>
                </a:spcAft>
                <a:defRPr/>
              </a:pPr>
              <a:r>
                <a:rPr lang="es-EC" sz="1100" dirty="0">
                  <a:solidFill>
                    <a:schemeClr val="tx1"/>
                  </a:solidFill>
                  <a:latin typeface="Segoe"/>
                  <a:cs typeface="Arial" panose="020B0604020202020204" pitchFamily="34" charset="0"/>
                </a:rPr>
                <a:t>REDACCIÓN DEL INFORME PRELIMINAR DE RENDICIÓN DE CUENTAS</a:t>
              </a:r>
            </a:p>
          </p:txBody>
        </p:sp>
      </p:grpSp>
      <p:grpSp>
        <p:nvGrpSpPr>
          <p:cNvPr id="19" name="14 Grupo">
            <a:extLst>
              <a:ext uri="{FF2B5EF4-FFF2-40B4-BE49-F238E27FC236}">
                <a16:creationId xmlns:a16="http://schemas.microsoft.com/office/drawing/2014/main" id="{7914E01E-31CF-3E96-3811-C30705B48333}"/>
              </a:ext>
            </a:extLst>
          </p:cNvPr>
          <p:cNvGrpSpPr/>
          <p:nvPr/>
        </p:nvGrpSpPr>
        <p:grpSpPr>
          <a:xfrm>
            <a:off x="4384574" y="4205505"/>
            <a:ext cx="2601095" cy="872088"/>
            <a:chOff x="3001342" y="3994202"/>
            <a:chExt cx="1785785" cy="872088"/>
          </a:xfrm>
          <a:solidFill>
            <a:schemeClr val="bg2">
              <a:lumMod val="60000"/>
              <a:lumOff val="40000"/>
            </a:schemeClr>
          </a:solidFill>
          <a:scene3d>
            <a:camera prst="orthographicFront"/>
            <a:lightRig rig="threePt" dir="t">
              <a:rot lat="0" lon="0" rev="7500000"/>
            </a:lightRig>
          </a:scene3d>
        </p:grpSpPr>
        <p:sp>
          <p:nvSpPr>
            <p:cNvPr id="20" name="18 Rectángulo redondeado">
              <a:extLst>
                <a:ext uri="{FF2B5EF4-FFF2-40B4-BE49-F238E27FC236}">
                  <a16:creationId xmlns:a16="http://schemas.microsoft.com/office/drawing/2014/main" id="{3C43A84B-6172-EDD0-5940-0D5A42F16BA1}"/>
                </a:ext>
              </a:extLst>
            </p:cNvPr>
            <p:cNvSpPr/>
            <p:nvPr/>
          </p:nvSpPr>
          <p:spPr>
            <a:xfrm>
              <a:off x="3001342" y="3994202"/>
              <a:ext cx="1785785" cy="866886"/>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21" name="19 Rectángulo">
              <a:extLst>
                <a:ext uri="{FF2B5EF4-FFF2-40B4-BE49-F238E27FC236}">
                  <a16:creationId xmlns:a16="http://schemas.microsoft.com/office/drawing/2014/main" id="{A029A0D3-81D3-9FDA-CE8B-5343FD5E54F8}"/>
                </a:ext>
              </a:extLst>
            </p:cNvPr>
            <p:cNvSpPr/>
            <p:nvPr/>
          </p:nvSpPr>
          <p:spPr>
            <a:xfrm>
              <a:off x="3042262" y="4050184"/>
              <a:ext cx="1682993" cy="816106"/>
            </a:xfrm>
            <a:prstGeom prst="rect">
              <a:avLst/>
            </a:prstGeom>
            <a:grpFill/>
            <a:sp3d/>
          </p:spPr>
          <p:style>
            <a:lnRef idx="0">
              <a:scrgbClr r="0" g="0" b="0"/>
            </a:lnRef>
            <a:fillRef idx="0">
              <a:scrgbClr r="0" g="0" b="0"/>
            </a:fillRef>
            <a:effectRef idx="0">
              <a:scrgbClr r="0" g="0" b="0"/>
            </a:effectRef>
            <a:fontRef idx="minor">
              <a:schemeClr val="lt1"/>
            </a:fontRef>
          </p:style>
          <p:txBody>
            <a:bodyPr lIns="6350" tIns="6350" rIns="6350" bIns="6350" spcCol="1270" anchor="ctr"/>
            <a:lstStyle/>
            <a:p>
              <a:pPr algn="ctr" defTabSz="444500" eaLnBrk="1" hangingPunct="1">
                <a:lnSpc>
                  <a:spcPct val="90000"/>
                </a:lnSpc>
                <a:spcAft>
                  <a:spcPct val="35000"/>
                </a:spcAft>
                <a:defRPr/>
              </a:pPr>
              <a:r>
                <a:rPr lang="es-ES" sz="1100" dirty="0">
                  <a:solidFill>
                    <a:schemeClr val="tx1"/>
                  </a:solidFill>
                  <a:latin typeface="Segoe"/>
                  <a:cs typeface="Arial" panose="020B0604020202020204" pitchFamily="34" charset="0"/>
                </a:rPr>
                <a:t>HABILITAR CANAL DE COMUNICACIÓN (VIRTUAL) PARA RECEPCIÓN DE TEMAS QUE LA CIUDADANÍA REQUIERA EN EL INFORME DE RENDCIÓN DE CUENTAS.</a:t>
              </a:r>
              <a:endParaRPr lang="es-EC" sz="1100" dirty="0">
                <a:solidFill>
                  <a:schemeClr val="tx1"/>
                </a:solidFill>
                <a:latin typeface="Segoe"/>
                <a:cs typeface="Arial" panose="020B0604020202020204" pitchFamily="34" charset="0"/>
              </a:endParaRPr>
            </a:p>
          </p:txBody>
        </p:sp>
      </p:grpSp>
      <p:grpSp>
        <p:nvGrpSpPr>
          <p:cNvPr id="22" name="15 Grupo">
            <a:extLst>
              <a:ext uri="{FF2B5EF4-FFF2-40B4-BE49-F238E27FC236}">
                <a16:creationId xmlns:a16="http://schemas.microsoft.com/office/drawing/2014/main" id="{EC943DA2-02FF-4A39-A644-C9EB4E99A5D3}"/>
              </a:ext>
            </a:extLst>
          </p:cNvPr>
          <p:cNvGrpSpPr/>
          <p:nvPr/>
        </p:nvGrpSpPr>
        <p:grpSpPr>
          <a:xfrm>
            <a:off x="4358004" y="2499429"/>
            <a:ext cx="2596436" cy="824451"/>
            <a:chOff x="2962120" y="1928008"/>
            <a:chExt cx="2014644" cy="866886"/>
          </a:xfrm>
          <a:solidFill>
            <a:schemeClr val="bg1">
              <a:lumMod val="65000"/>
            </a:schemeClr>
          </a:solidFill>
          <a:scene3d>
            <a:camera prst="orthographicFront"/>
            <a:lightRig rig="threePt" dir="t">
              <a:rot lat="0" lon="0" rev="7500000"/>
            </a:lightRig>
          </a:scene3d>
        </p:grpSpPr>
        <p:sp>
          <p:nvSpPr>
            <p:cNvPr id="23" name="16 Rectángulo redondeado">
              <a:extLst>
                <a:ext uri="{FF2B5EF4-FFF2-40B4-BE49-F238E27FC236}">
                  <a16:creationId xmlns:a16="http://schemas.microsoft.com/office/drawing/2014/main" id="{AAB4C355-1DB5-265A-7793-C8B5D31474AB}"/>
                </a:ext>
              </a:extLst>
            </p:cNvPr>
            <p:cNvSpPr/>
            <p:nvPr/>
          </p:nvSpPr>
          <p:spPr>
            <a:xfrm>
              <a:off x="2962120" y="1928008"/>
              <a:ext cx="2014644" cy="866886"/>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24" name="17 Rectángulo">
              <a:extLst>
                <a:ext uri="{FF2B5EF4-FFF2-40B4-BE49-F238E27FC236}">
                  <a16:creationId xmlns:a16="http://schemas.microsoft.com/office/drawing/2014/main" id="{682B95C0-5478-E9F6-A115-0E6DDC9825F7}"/>
                </a:ext>
              </a:extLst>
            </p:cNvPr>
            <p:cNvSpPr/>
            <p:nvPr/>
          </p:nvSpPr>
          <p:spPr>
            <a:xfrm>
              <a:off x="3032982" y="2009380"/>
              <a:ext cx="1892303" cy="622215"/>
            </a:xfrm>
            <a:prstGeom prst="rect">
              <a:avLst/>
            </a:prstGeom>
            <a:grpFill/>
            <a:sp3d/>
          </p:spPr>
          <p:style>
            <a:lnRef idx="0">
              <a:scrgbClr r="0" g="0" b="0"/>
            </a:lnRef>
            <a:fillRef idx="0">
              <a:scrgbClr r="0" g="0" b="0"/>
            </a:fillRef>
            <a:effectRef idx="0">
              <a:scrgbClr r="0" g="0" b="0"/>
            </a:effectRef>
            <a:fontRef idx="minor">
              <a:schemeClr val="lt1"/>
            </a:fontRef>
          </p:style>
          <p:txBody>
            <a:bodyPr lIns="6350" tIns="6350" rIns="6350" bIns="6350" spcCol="1270" anchor="ctr"/>
            <a:lstStyle/>
            <a:p>
              <a:pPr algn="ctr" defTabSz="444500" eaLnBrk="1" hangingPunct="1">
                <a:lnSpc>
                  <a:spcPct val="90000"/>
                </a:lnSpc>
                <a:spcAft>
                  <a:spcPct val="35000"/>
                </a:spcAft>
                <a:defRPr/>
              </a:pPr>
              <a:r>
                <a:rPr lang="es-EC" sz="1100" dirty="0">
                  <a:solidFill>
                    <a:schemeClr val="tx1"/>
                  </a:solidFill>
                  <a:latin typeface="Segoe"/>
                  <a:cs typeface="Arial" panose="020B0604020202020204" pitchFamily="34" charset="0"/>
                </a:rPr>
                <a:t>LLENADO DEL FORMULARIO DE INFORME DE RENDICIÓN DE CUENTAS ESTABLECIDO POR EL CPCCS</a:t>
              </a:r>
            </a:p>
          </p:txBody>
        </p:sp>
      </p:grpSp>
      <p:cxnSp>
        <p:nvCxnSpPr>
          <p:cNvPr id="25" name="48 Conector recto">
            <a:extLst>
              <a:ext uri="{FF2B5EF4-FFF2-40B4-BE49-F238E27FC236}">
                <a16:creationId xmlns:a16="http://schemas.microsoft.com/office/drawing/2014/main" id="{20839F32-2A1F-165C-5C99-4DD6E1E78C21}"/>
              </a:ext>
            </a:extLst>
          </p:cNvPr>
          <p:cNvCxnSpPr>
            <a:cxnSpLocks/>
          </p:cNvCxnSpPr>
          <p:nvPr/>
        </p:nvCxnSpPr>
        <p:spPr>
          <a:xfrm flipV="1">
            <a:off x="6978650" y="1665288"/>
            <a:ext cx="655638" cy="43338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6" name="50 Conector recto">
            <a:extLst>
              <a:ext uri="{FF2B5EF4-FFF2-40B4-BE49-F238E27FC236}">
                <a16:creationId xmlns:a16="http://schemas.microsoft.com/office/drawing/2014/main" id="{F4DE17CB-A23A-AE39-234E-A254A93962E1}"/>
              </a:ext>
            </a:extLst>
          </p:cNvPr>
          <p:cNvCxnSpPr>
            <a:cxnSpLocks/>
          </p:cNvCxnSpPr>
          <p:nvPr/>
        </p:nvCxnSpPr>
        <p:spPr>
          <a:xfrm>
            <a:off x="6951663" y="2289175"/>
            <a:ext cx="655637" cy="549275"/>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grpSp>
        <p:nvGrpSpPr>
          <p:cNvPr id="27" name="14 Grupo">
            <a:extLst>
              <a:ext uri="{FF2B5EF4-FFF2-40B4-BE49-F238E27FC236}">
                <a16:creationId xmlns:a16="http://schemas.microsoft.com/office/drawing/2014/main" id="{FE1E80A2-3EDA-997C-B9CA-BC469EF5A9CF}"/>
              </a:ext>
            </a:extLst>
          </p:cNvPr>
          <p:cNvGrpSpPr/>
          <p:nvPr/>
        </p:nvGrpSpPr>
        <p:grpSpPr>
          <a:xfrm>
            <a:off x="4384574" y="5192680"/>
            <a:ext cx="2601095" cy="872088"/>
            <a:chOff x="3001342" y="3994202"/>
            <a:chExt cx="1785785" cy="872088"/>
          </a:xfrm>
          <a:solidFill>
            <a:schemeClr val="accent5"/>
          </a:solidFill>
          <a:scene3d>
            <a:camera prst="orthographicFront"/>
            <a:lightRig rig="threePt" dir="t">
              <a:rot lat="0" lon="0" rev="7500000"/>
            </a:lightRig>
          </a:scene3d>
        </p:grpSpPr>
        <p:sp>
          <p:nvSpPr>
            <p:cNvPr id="28" name="18 Rectángulo redondeado">
              <a:extLst>
                <a:ext uri="{FF2B5EF4-FFF2-40B4-BE49-F238E27FC236}">
                  <a16:creationId xmlns:a16="http://schemas.microsoft.com/office/drawing/2014/main" id="{F5FB2707-CB42-D774-9086-133A641575D3}"/>
                </a:ext>
              </a:extLst>
            </p:cNvPr>
            <p:cNvSpPr/>
            <p:nvPr/>
          </p:nvSpPr>
          <p:spPr>
            <a:xfrm>
              <a:off x="3001342" y="3994202"/>
              <a:ext cx="1785785" cy="866886"/>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29" name="19 Rectángulo">
              <a:extLst>
                <a:ext uri="{FF2B5EF4-FFF2-40B4-BE49-F238E27FC236}">
                  <a16:creationId xmlns:a16="http://schemas.microsoft.com/office/drawing/2014/main" id="{5B342B53-8A1B-0978-0AF3-11461BD155D0}"/>
                </a:ext>
              </a:extLst>
            </p:cNvPr>
            <p:cNvSpPr/>
            <p:nvPr/>
          </p:nvSpPr>
          <p:spPr>
            <a:xfrm>
              <a:off x="3042262" y="4050184"/>
              <a:ext cx="1682993" cy="816106"/>
            </a:xfrm>
            <a:prstGeom prst="rect">
              <a:avLst/>
            </a:prstGeom>
            <a:grpFill/>
            <a:sp3d/>
          </p:spPr>
          <p:style>
            <a:lnRef idx="0">
              <a:scrgbClr r="0" g="0" b="0"/>
            </a:lnRef>
            <a:fillRef idx="0">
              <a:scrgbClr r="0" g="0" b="0"/>
            </a:fillRef>
            <a:effectRef idx="0">
              <a:scrgbClr r="0" g="0" b="0"/>
            </a:effectRef>
            <a:fontRef idx="minor">
              <a:schemeClr val="lt1"/>
            </a:fontRef>
          </p:style>
          <p:txBody>
            <a:bodyPr lIns="6350" tIns="6350" rIns="6350" bIns="6350" spcCol="1270" anchor="ctr"/>
            <a:lstStyle/>
            <a:p>
              <a:pPr algn="ctr" defTabSz="444500" eaLnBrk="1" hangingPunct="1">
                <a:lnSpc>
                  <a:spcPct val="90000"/>
                </a:lnSpc>
                <a:spcAft>
                  <a:spcPct val="35000"/>
                </a:spcAft>
                <a:defRPr/>
              </a:pPr>
              <a:r>
                <a:rPr lang="es-EC" sz="1100" dirty="0">
                  <a:solidFill>
                    <a:schemeClr val="tx1"/>
                  </a:solidFill>
                  <a:latin typeface="Segoe"/>
                  <a:cs typeface="Arial" panose="020B0604020202020204" pitchFamily="34" charset="0"/>
                </a:rPr>
                <a:t>SOCIALIZACIÓN INTERNA  Y APROBACIÓN DEL INFORME DE RENDICIÓN DE CUENTAS POR PARTE DE LOS RESPONSABLES</a:t>
              </a:r>
            </a:p>
          </p:txBody>
        </p:sp>
      </p:grpSp>
      <p:cxnSp>
        <p:nvCxnSpPr>
          <p:cNvPr id="30" name="Conector recto 29">
            <a:extLst>
              <a:ext uri="{FF2B5EF4-FFF2-40B4-BE49-F238E27FC236}">
                <a16:creationId xmlns:a16="http://schemas.microsoft.com/office/drawing/2014/main" id="{B363B9AF-2634-EA71-1926-CE8FE3DB5E83}"/>
              </a:ext>
            </a:extLst>
          </p:cNvPr>
          <p:cNvCxnSpPr/>
          <p:nvPr/>
        </p:nvCxnSpPr>
        <p:spPr>
          <a:xfrm flipV="1">
            <a:off x="3009900" y="2098675"/>
            <a:ext cx="1347788" cy="13922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ector recto 30">
            <a:extLst>
              <a:ext uri="{FF2B5EF4-FFF2-40B4-BE49-F238E27FC236}">
                <a16:creationId xmlns:a16="http://schemas.microsoft.com/office/drawing/2014/main" id="{4047D099-6D64-D693-807F-5BE3AACE8186}"/>
              </a:ext>
            </a:extLst>
          </p:cNvPr>
          <p:cNvCxnSpPr/>
          <p:nvPr/>
        </p:nvCxnSpPr>
        <p:spPr>
          <a:xfrm flipV="1">
            <a:off x="2989263" y="3028950"/>
            <a:ext cx="1339850" cy="479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549D490B-CF1E-BC12-4496-76763CFA6B95}"/>
              </a:ext>
            </a:extLst>
          </p:cNvPr>
          <p:cNvCxnSpPr>
            <a:endCxn id="17" idx="1"/>
          </p:cNvCxnSpPr>
          <p:nvPr/>
        </p:nvCxnSpPr>
        <p:spPr>
          <a:xfrm>
            <a:off x="2989263" y="3521075"/>
            <a:ext cx="1385887" cy="241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Conector recto 32">
            <a:extLst>
              <a:ext uri="{FF2B5EF4-FFF2-40B4-BE49-F238E27FC236}">
                <a16:creationId xmlns:a16="http://schemas.microsoft.com/office/drawing/2014/main" id="{9015D81C-8AB9-EA55-F389-C492A50DCFA3}"/>
              </a:ext>
            </a:extLst>
          </p:cNvPr>
          <p:cNvCxnSpPr/>
          <p:nvPr/>
        </p:nvCxnSpPr>
        <p:spPr>
          <a:xfrm>
            <a:off x="3008313" y="3576638"/>
            <a:ext cx="1344612" cy="10080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23FE1250-C44F-8678-7CB5-04A58EF2CAC0}"/>
              </a:ext>
            </a:extLst>
          </p:cNvPr>
          <p:cNvCxnSpPr>
            <a:endCxn id="28" idx="1"/>
          </p:cNvCxnSpPr>
          <p:nvPr/>
        </p:nvCxnSpPr>
        <p:spPr>
          <a:xfrm>
            <a:off x="2979738" y="3559175"/>
            <a:ext cx="1404937" cy="2066925"/>
          </a:xfrm>
          <a:prstGeom prst="line">
            <a:avLst/>
          </a:prstGeom>
        </p:spPr>
        <p:style>
          <a:lnRef idx="1">
            <a:schemeClr val="accent1"/>
          </a:lnRef>
          <a:fillRef idx="0">
            <a:schemeClr val="accent1"/>
          </a:fillRef>
          <a:effectRef idx="0">
            <a:schemeClr val="accent1"/>
          </a:effectRef>
          <a:fontRef idx="minor">
            <a:schemeClr val="tx1"/>
          </a:fontRef>
        </p:style>
      </p:cxnSp>
      <p:sp>
        <p:nvSpPr>
          <p:cNvPr id="35" name="Onda 34">
            <a:extLst>
              <a:ext uri="{FF2B5EF4-FFF2-40B4-BE49-F238E27FC236}">
                <a16:creationId xmlns:a16="http://schemas.microsoft.com/office/drawing/2014/main" id="{5B423B1B-3F66-8FDF-DEF5-46357B4A88E3}"/>
              </a:ext>
            </a:extLst>
          </p:cNvPr>
          <p:cNvSpPr/>
          <p:nvPr/>
        </p:nvSpPr>
        <p:spPr>
          <a:xfrm>
            <a:off x="758627" y="1553714"/>
            <a:ext cx="1839913" cy="476250"/>
          </a:xfrm>
          <a:prstGeom prst="wave">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s-EC" dirty="0">
                <a:latin typeface="Segoe"/>
              </a:rPr>
              <a:t>MAYO-JUNIO</a:t>
            </a:r>
          </a:p>
        </p:txBody>
      </p:sp>
      <p:sp>
        <p:nvSpPr>
          <p:cNvPr id="36" name="Google Shape;92;p1">
            <a:extLst>
              <a:ext uri="{FF2B5EF4-FFF2-40B4-BE49-F238E27FC236}">
                <a16:creationId xmlns:a16="http://schemas.microsoft.com/office/drawing/2014/main" id="{3795136A-4C7C-F37A-AA41-5073E22D7A00}"/>
              </a:ext>
            </a:extLst>
          </p:cNvPr>
          <p:cNvSpPr txBox="1">
            <a:spLocks noChangeArrowheads="1"/>
          </p:cNvSpPr>
          <p:nvPr/>
        </p:nvSpPr>
        <p:spPr bwMode="auto">
          <a:xfrm>
            <a:off x="266700" y="6130925"/>
            <a:ext cx="4795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Clr>
                <a:srgbClr val="000000"/>
              </a:buClr>
              <a:buSzPts val="1400"/>
              <a:buFont typeface="Arial" panose="020B0604020202020204" pitchFamily="34" charset="0"/>
              <a:buNone/>
            </a:pPr>
            <a:r>
              <a:rPr lang="es-EC" altLang="es-EC" sz="1400" b="1" dirty="0">
                <a:solidFill>
                  <a:srgbClr val="32266B"/>
                </a:solidFill>
                <a:latin typeface="Arial" panose="020B0604020202020204" pitchFamily="34" charset="0"/>
                <a:sym typeface="Arial" panose="020B0604020202020204" pitchFamily="34" charset="0"/>
              </a:rPr>
              <a:t>Ministerio del Interior</a:t>
            </a:r>
          </a:p>
        </p:txBody>
      </p:sp>
    </p:spTree>
    <p:extLst>
      <p:ext uri="{BB962C8B-B14F-4D97-AF65-F5344CB8AC3E}">
        <p14:creationId xmlns:p14="http://schemas.microsoft.com/office/powerpoint/2010/main" val="3824029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a:extLst>
            <a:ext uri="{FF2B5EF4-FFF2-40B4-BE49-F238E27FC236}">
              <a16:creationId xmlns:a16="http://schemas.microsoft.com/office/drawing/2014/main" id="{E15CBA2A-E084-230C-0699-F8423D0D6AB8}"/>
            </a:ext>
          </a:extLst>
        </p:cNvPr>
        <p:cNvGrpSpPr/>
        <p:nvPr/>
      </p:nvGrpSpPr>
      <p:grpSpPr>
        <a:xfrm>
          <a:off x="0" y="0"/>
          <a:ext cx="0" cy="0"/>
          <a:chOff x="0" y="0"/>
          <a:chExt cx="0" cy="0"/>
        </a:xfrm>
      </p:grpSpPr>
      <p:pic>
        <p:nvPicPr>
          <p:cNvPr id="3" name="Imagen 2">
            <a:extLst>
              <a:ext uri="{FF2B5EF4-FFF2-40B4-BE49-F238E27FC236}">
                <a16:creationId xmlns:a16="http://schemas.microsoft.com/office/drawing/2014/main" id="{72B0AAD9-A9F8-E27D-DE41-B6B076A3CCB4}"/>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19" name="Google Shape;119;p4">
            <a:extLst>
              <a:ext uri="{FF2B5EF4-FFF2-40B4-BE49-F238E27FC236}">
                <a16:creationId xmlns:a16="http://schemas.microsoft.com/office/drawing/2014/main" id="{3B1205C9-A32D-8CF8-F358-9D3AB0C20EAD}"/>
              </a:ext>
            </a:extLst>
          </p:cNvPr>
          <p:cNvSpPr txBox="1"/>
          <p:nvPr/>
        </p:nvSpPr>
        <p:spPr>
          <a:xfrm>
            <a:off x="625667" y="231150"/>
            <a:ext cx="9072969" cy="861734"/>
          </a:xfrm>
          <a:prstGeom prst="rect">
            <a:avLst/>
          </a:prstGeom>
          <a:noFill/>
          <a:ln>
            <a:noFill/>
          </a:ln>
        </p:spPr>
        <p:txBody>
          <a:bodyPr spcFirstLastPara="1" wrap="square" lIns="91425" tIns="45700" rIns="91425" bIns="45700" anchor="t" anchorCtr="0">
            <a:spAutoFit/>
          </a:bodyPr>
          <a:lstStyle/>
          <a:p>
            <a:pPr>
              <a:buSzPts val="2000"/>
            </a:pPr>
            <a:r>
              <a:rPr lang="es-EC" sz="2500" dirty="0">
                <a:solidFill>
                  <a:srgbClr val="4C3DA8"/>
                </a:solidFill>
                <a:latin typeface="+mn-lt"/>
                <a:cs typeface="Arial" panose="020B0604020202020204" pitchFamily="34" charset="0"/>
              </a:rPr>
              <a:t>Fase 2 Deliberación pública de rendición de cuentas</a:t>
            </a:r>
          </a:p>
          <a:p>
            <a:pPr marL="0" marR="0" lvl="0" indent="0" algn="l" rtl="0">
              <a:lnSpc>
                <a:spcPct val="100000"/>
              </a:lnSpc>
              <a:spcBef>
                <a:spcPts val="0"/>
              </a:spcBef>
              <a:spcAft>
                <a:spcPts val="0"/>
              </a:spcAft>
              <a:buClr>
                <a:srgbClr val="000000"/>
              </a:buClr>
              <a:buSzPts val="2000"/>
              <a:buFont typeface="Arial"/>
              <a:buNone/>
            </a:pPr>
            <a:endParaRPr lang="es-EC" sz="2500" u="none" strike="noStrike" cap="none" noProof="0" dirty="0">
              <a:solidFill>
                <a:srgbClr val="4C3DA8"/>
              </a:solidFill>
              <a:ea typeface="Arial"/>
              <a:sym typeface="Arial"/>
            </a:endParaRPr>
          </a:p>
        </p:txBody>
      </p:sp>
      <p:pic>
        <p:nvPicPr>
          <p:cNvPr id="7" name="Imagen 6">
            <a:extLst>
              <a:ext uri="{FF2B5EF4-FFF2-40B4-BE49-F238E27FC236}">
                <a16:creationId xmlns:a16="http://schemas.microsoft.com/office/drawing/2014/main" id="{ECA4CBA3-E8A9-75C8-FBE1-379082AA4258}"/>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8346051" y="6010382"/>
            <a:ext cx="3585501" cy="718469"/>
          </a:xfrm>
          <a:prstGeom prst="rect">
            <a:avLst/>
          </a:prstGeom>
        </p:spPr>
      </p:pic>
      <p:grpSp>
        <p:nvGrpSpPr>
          <p:cNvPr id="2" name="10 Grupo">
            <a:extLst>
              <a:ext uri="{FF2B5EF4-FFF2-40B4-BE49-F238E27FC236}">
                <a16:creationId xmlns:a16="http://schemas.microsoft.com/office/drawing/2014/main" id="{714A73C2-FEE3-B790-204D-9CD96C3814DA}"/>
              </a:ext>
            </a:extLst>
          </p:cNvPr>
          <p:cNvGrpSpPr/>
          <p:nvPr/>
        </p:nvGrpSpPr>
        <p:grpSpPr>
          <a:xfrm>
            <a:off x="868664" y="2790310"/>
            <a:ext cx="2162481" cy="1081240"/>
            <a:chOff x="545783" y="1947085"/>
            <a:chExt cx="2162481" cy="1081240"/>
          </a:xfrm>
          <a:solidFill>
            <a:srgbClr val="6373BA"/>
          </a:solidFill>
          <a:scene3d>
            <a:camera prst="orthographicFront"/>
            <a:lightRig rig="threePt" dir="t">
              <a:rot lat="0" lon="0" rev="7500000"/>
            </a:lightRig>
          </a:scene3d>
        </p:grpSpPr>
        <p:sp>
          <p:nvSpPr>
            <p:cNvPr id="4" name="32 Rectángulo redondeado">
              <a:extLst>
                <a:ext uri="{FF2B5EF4-FFF2-40B4-BE49-F238E27FC236}">
                  <a16:creationId xmlns:a16="http://schemas.microsoft.com/office/drawing/2014/main" id="{A174F35F-1E1E-5EE1-B4B3-48485F28AF8A}"/>
                </a:ext>
              </a:extLst>
            </p:cNvPr>
            <p:cNvSpPr/>
            <p:nvPr/>
          </p:nvSpPr>
          <p:spPr>
            <a:xfrm>
              <a:off x="545783" y="1947085"/>
              <a:ext cx="2162481" cy="1081240"/>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5" name="33 Rectángulo">
              <a:extLst>
                <a:ext uri="{FF2B5EF4-FFF2-40B4-BE49-F238E27FC236}">
                  <a16:creationId xmlns:a16="http://schemas.microsoft.com/office/drawing/2014/main" id="{73F5B19E-9812-3AC1-F512-013B4698BFEC}"/>
                </a:ext>
              </a:extLst>
            </p:cNvPr>
            <p:cNvSpPr/>
            <p:nvPr/>
          </p:nvSpPr>
          <p:spPr>
            <a:xfrm>
              <a:off x="577450" y="2003648"/>
              <a:ext cx="2099145" cy="1017904"/>
            </a:xfrm>
            <a:prstGeom prst="rect">
              <a:avLst/>
            </a:prstGeom>
            <a:grpFill/>
            <a:sp3d/>
          </p:spPr>
          <p:style>
            <a:lnRef idx="0">
              <a:scrgbClr r="0" g="0" b="0"/>
            </a:lnRef>
            <a:fillRef idx="0">
              <a:scrgbClr r="0" g="0" b="0"/>
            </a:fillRef>
            <a:effectRef idx="0">
              <a:scrgbClr r="0" g="0" b="0"/>
            </a:effectRef>
            <a:fontRef idx="minor">
              <a:schemeClr val="lt1"/>
            </a:fontRef>
          </p:style>
          <p:txBody>
            <a:bodyPr lIns="8890" tIns="8890" rIns="8890" bIns="8890" spcCol="1270" anchor="ctr"/>
            <a:lstStyle/>
            <a:p>
              <a:pPr algn="ctr" defTabSz="622300" eaLnBrk="1" hangingPunct="1">
                <a:lnSpc>
                  <a:spcPct val="90000"/>
                </a:lnSpc>
                <a:spcAft>
                  <a:spcPct val="35000"/>
                </a:spcAft>
                <a:defRPr/>
              </a:pPr>
              <a:r>
                <a:rPr lang="es-EC" sz="1400" dirty="0">
                  <a:solidFill>
                    <a:schemeClr val="tx1"/>
                  </a:solidFill>
                  <a:latin typeface="Segoe"/>
                  <a:cs typeface="Arial" panose="020B0604020202020204" pitchFamily="34" charset="0"/>
                </a:rPr>
                <a:t>DELIBERACIÓN PÚBLICA DE RENDICIÓN DE CUENTAS</a:t>
              </a:r>
            </a:p>
          </p:txBody>
        </p:sp>
      </p:grpSp>
      <p:grpSp>
        <p:nvGrpSpPr>
          <p:cNvPr id="6" name="11 Grupo">
            <a:extLst>
              <a:ext uri="{FF2B5EF4-FFF2-40B4-BE49-F238E27FC236}">
                <a16:creationId xmlns:a16="http://schemas.microsoft.com/office/drawing/2014/main" id="{1BD54EBC-4170-7270-2DA9-E91C75A6CCBF}"/>
              </a:ext>
            </a:extLst>
          </p:cNvPr>
          <p:cNvGrpSpPr/>
          <p:nvPr/>
        </p:nvGrpSpPr>
        <p:grpSpPr>
          <a:xfrm>
            <a:off x="3944472" y="1495925"/>
            <a:ext cx="2557516" cy="949299"/>
            <a:chOff x="3555703" y="1112604"/>
            <a:chExt cx="2162481" cy="1338721"/>
          </a:xfrm>
          <a:solidFill>
            <a:srgbClr val="90C4E8"/>
          </a:solidFill>
          <a:scene3d>
            <a:camera prst="orthographicFront"/>
            <a:lightRig rig="threePt" dir="t">
              <a:rot lat="0" lon="0" rev="7500000"/>
            </a:lightRig>
          </a:scene3d>
        </p:grpSpPr>
        <p:sp>
          <p:nvSpPr>
            <p:cNvPr id="8" name="30 Rectángulo redondeado">
              <a:extLst>
                <a:ext uri="{FF2B5EF4-FFF2-40B4-BE49-F238E27FC236}">
                  <a16:creationId xmlns:a16="http://schemas.microsoft.com/office/drawing/2014/main" id="{09E87BBA-34BA-A349-334C-5C610B75CD47}"/>
                </a:ext>
              </a:extLst>
            </p:cNvPr>
            <p:cNvSpPr/>
            <p:nvPr/>
          </p:nvSpPr>
          <p:spPr>
            <a:xfrm>
              <a:off x="3555703" y="1112604"/>
              <a:ext cx="2162481" cy="1317615"/>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9" name="31 Rectángulo">
              <a:extLst>
                <a:ext uri="{FF2B5EF4-FFF2-40B4-BE49-F238E27FC236}">
                  <a16:creationId xmlns:a16="http://schemas.microsoft.com/office/drawing/2014/main" id="{0E96D96C-9A95-D13F-84CD-F4B966C1691C}"/>
                </a:ext>
              </a:extLst>
            </p:cNvPr>
            <p:cNvSpPr/>
            <p:nvPr/>
          </p:nvSpPr>
          <p:spPr>
            <a:xfrm>
              <a:off x="3571985" y="1133710"/>
              <a:ext cx="2099145" cy="1317615"/>
            </a:xfrm>
            <a:prstGeom prst="rect">
              <a:avLst/>
            </a:prstGeom>
            <a:grpFill/>
            <a:sp3d/>
          </p:spPr>
          <p:style>
            <a:lnRef idx="0">
              <a:scrgbClr r="0" g="0" b="0"/>
            </a:lnRef>
            <a:fillRef idx="0">
              <a:scrgbClr r="0" g="0" b="0"/>
            </a:fillRef>
            <a:effectRef idx="0">
              <a:scrgbClr r="0" g="0" b="0"/>
            </a:effectRef>
            <a:fontRef idx="minor">
              <a:schemeClr val="lt1"/>
            </a:fontRef>
          </p:style>
          <p:txBody>
            <a:bodyPr lIns="5715" tIns="5715" rIns="5715" bIns="5715" spcCol="1270" anchor="ctr"/>
            <a:lstStyle/>
            <a:p>
              <a:pPr algn="ctr" defTabSz="400050" eaLnBrk="1" hangingPunct="1">
                <a:lnSpc>
                  <a:spcPct val="90000"/>
                </a:lnSpc>
                <a:spcAft>
                  <a:spcPct val="35000"/>
                </a:spcAft>
                <a:defRPr/>
              </a:pPr>
              <a:r>
                <a:rPr lang="es-EC" sz="1000" dirty="0">
                  <a:solidFill>
                    <a:schemeClr val="tx1"/>
                  </a:solidFill>
                  <a:latin typeface="Segoe"/>
                  <a:cs typeface="Arial" panose="020B0604020202020204" pitchFamily="34" charset="0"/>
                </a:rPr>
                <a:t>DIFUSIÓN DEL INFORME PRELIMINAR Y FORMULARIO EXCEL DE RENDICIÓN DE CUENTAS A TRAVÉS DE DISTINTOS MEDIOS</a:t>
              </a:r>
            </a:p>
          </p:txBody>
        </p:sp>
      </p:grpSp>
      <p:grpSp>
        <p:nvGrpSpPr>
          <p:cNvPr id="10" name="12 Grupo">
            <a:extLst>
              <a:ext uri="{FF2B5EF4-FFF2-40B4-BE49-F238E27FC236}">
                <a16:creationId xmlns:a16="http://schemas.microsoft.com/office/drawing/2014/main" id="{A996376E-C676-23D6-5825-EEEF04B5C834}"/>
              </a:ext>
            </a:extLst>
          </p:cNvPr>
          <p:cNvGrpSpPr/>
          <p:nvPr/>
        </p:nvGrpSpPr>
        <p:grpSpPr>
          <a:xfrm>
            <a:off x="7340834" y="1614296"/>
            <a:ext cx="3175044" cy="787975"/>
            <a:chOff x="6663583" y="2868"/>
            <a:chExt cx="2445554" cy="1081240"/>
          </a:xfrm>
          <a:solidFill>
            <a:schemeClr val="bg1">
              <a:lumMod val="85000"/>
            </a:schemeClr>
          </a:solidFill>
          <a:scene3d>
            <a:camera prst="orthographicFront"/>
            <a:lightRig rig="threePt" dir="t">
              <a:rot lat="0" lon="0" rev="7500000"/>
            </a:lightRig>
          </a:scene3d>
        </p:grpSpPr>
        <p:sp>
          <p:nvSpPr>
            <p:cNvPr id="11" name="28 Rectángulo redondeado">
              <a:extLst>
                <a:ext uri="{FF2B5EF4-FFF2-40B4-BE49-F238E27FC236}">
                  <a16:creationId xmlns:a16="http://schemas.microsoft.com/office/drawing/2014/main" id="{0B0F21EB-26DE-9793-5028-18F71DC80F61}"/>
                </a:ext>
              </a:extLst>
            </p:cNvPr>
            <p:cNvSpPr/>
            <p:nvPr/>
          </p:nvSpPr>
          <p:spPr>
            <a:xfrm>
              <a:off x="6705771" y="2868"/>
              <a:ext cx="2162481" cy="1081240"/>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29 Rectángulo">
              <a:extLst>
                <a:ext uri="{FF2B5EF4-FFF2-40B4-BE49-F238E27FC236}">
                  <a16:creationId xmlns:a16="http://schemas.microsoft.com/office/drawing/2014/main" id="{F23AF622-CE8E-CD99-18F7-D9D006CA92FD}"/>
                </a:ext>
              </a:extLst>
            </p:cNvPr>
            <p:cNvSpPr/>
            <p:nvPr/>
          </p:nvSpPr>
          <p:spPr>
            <a:xfrm>
              <a:off x="6663583" y="34535"/>
              <a:ext cx="2445554" cy="1049573"/>
            </a:xfrm>
            <a:prstGeom prst="rect">
              <a:avLst/>
            </a:prstGeom>
            <a:grpFill/>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lIns="5080" tIns="5080" rIns="5080" bIns="5080" spcCol="1270" anchor="ctr"/>
            <a:lstStyle/>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RECEPCIÓN DE REQUEMIENTOS CIUDADANOS RESPECTO DEL INFORME  DE RENDICIÓN DE CUENTAS</a:t>
              </a:r>
            </a:p>
          </p:txBody>
        </p:sp>
      </p:grpSp>
      <p:grpSp>
        <p:nvGrpSpPr>
          <p:cNvPr id="13" name="13 Grupo">
            <a:extLst>
              <a:ext uri="{FF2B5EF4-FFF2-40B4-BE49-F238E27FC236}">
                <a16:creationId xmlns:a16="http://schemas.microsoft.com/office/drawing/2014/main" id="{A62D5EF8-3AD1-AACD-174C-9A65BD8462B5}"/>
              </a:ext>
            </a:extLst>
          </p:cNvPr>
          <p:cNvGrpSpPr/>
          <p:nvPr/>
        </p:nvGrpSpPr>
        <p:grpSpPr>
          <a:xfrm>
            <a:off x="3955422" y="2570466"/>
            <a:ext cx="2557516" cy="880535"/>
            <a:chOff x="3555439" y="1202797"/>
            <a:chExt cx="2162481" cy="1030069"/>
          </a:xfrm>
          <a:solidFill>
            <a:srgbClr val="90C4E8"/>
          </a:solidFill>
          <a:scene3d>
            <a:camera prst="orthographicFront"/>
            <a:lightRig rig="threePt" dir="t">
              <a:rot lat="0" lon="0" rev="7500000"/>
            </a:lightRig>
          </a:scene3d>
        </p:grpSpPr>
        <p:sp>
          <p:nvSpPr>
            <p:cNvPr id="14" name="26 Rectángulo redondeado">
              <a:extLst>
                <a:ext uri="{FF2B5EF4-FFF2-40B4-BE49-F238E27FC236}">
                  <a16:creationId xmlns:a16="http://schemas.microsoft.com/office/drawing/2014/main" id="{EC8D36DC-C157-609F-81B8-5988F420E99C}"/>
                </a:ext>
              </a:extLst>
            </p:cNvPr>
            <p:cNvSpPr/>
            <p:nvPr/>
          </p:nvSpPr>
          <p:spPr>
            <a:xfrm>
              <a:off x="3555439" y="1202797"/>
              <a:ext cx="2162481" cy="889011"/>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15" name="27 Rectángulo">
              <a:extLst>
                <a:ext uri="{FF2B5EF4-FFF2-40B4-BE49-F238E27FC236}">
                  <a16:creationId xmlns:a16="http://schemas.microsoft.com/office/drawing/2014/main" id="{1B82D2D6-10A9-45CE-6408-1217AB383B82}"/>
                </a:ext>
              </a:extLst>
            </p:cNvPr>
            <p:cNvSpPr/>
            <p:nvPr/>
          </p:nvSpPr>
          <p:spPr>
            <a:xfrm>
              <a:off x="3578834" y="1226192"/>
              <a:ext cx="2115691" cy="1006674"/>
            </a:xfrm>
            <a:prstGeom prst="rect">
              <a:avLst/>
            </a:prstGeom>
            <a:grpFill/>
            <a:sp3d/>
          </p:spPr>
          <p:style>
            <a:lnRef idx="0">
              <a:scrgbClr r="0" g="0" b="0"/>
            </a:lnRef>
            <a:fillRef idx="0">
              <a:scrgbClr r="0" g="0" b="0"/>
            </a:fillRef>
            <a:effectRef idx="0">
              <a:scrgbClr r="0" g="0" b="0"/>
            </a:effectRef>
            <a:fontRef idx="minor">
              <a:schemeClr val="lt1"/>
            </a:fontRef>
          </p:style>
          <p:txBody>
            <a:bodyPr lIns="5715" tIns="5715" rIns="5715" bIns="5715" spcCol="1270" anchor="ctr"/>
            <a:lstStyle/>
            <a:p>
              <a:pPr algn="ctr" defTabSz="400050" eaLnBrk="1" hangingPunct="1">
                <a:lnSpc>
                  <a:spcPct val="90000"/>
                </a:lnSpc>
                <a:spcAft>
                  <a:spcPct val="35000"/>
                </a:spcAft>
                <a:defRPr/>
              </a:pPr>
              <a:r>
                <a:rPr lang="es-EC" sz="1000" dirty="0">
                  <a:solidFill>
                    <a:schemeClr val="tx1"/>
                  </a:solidFill>
                  <a:latin typeface="Segoe"/>
                  <a:cs typeface="Arial" panose="020B0604020202020204" pitchFamily="34" charset="0"/>
                </a:rPr>
                <a:t>PLANIFICACIÓN DEL EVENTO PARTICIPATIVO</a:t>
              </a:r>
            </a:p>
          </p:txBody>
        </p:sp>
      </p:grpSp>
      <p:grpSp>
        <p:nvGrpSpPr>
          <p:cNvPr id="16" name="14 Grupo">
            <a:extLst>
              <a:ext uri="{FF2B5EF4-FFF2-40B4-BE49-F238E27FC236}">
                <a16:creationId xmlns:a16="http://schemas.microsoft.com/office/drawing/2014/main" id="{43E205B5-5110-B915-665D-AB444F584FE3}"/>
              </a:ext>
            </a:extLst>
          </p:cNvPr>
          <p:cNvGrpSpPr/>
          <p:nvPr/>
        </p:nvGrpSpPr>
        <p:grpSpPr>
          <a:xfrm>
            <a:off x="7315082" y="2701665"/>
            <a:ext cx="3282943" cy="847218"/>
            <a:chOff x="6607305" y="1222082"/>
            <a:chExt cx="2162460" cy="810845"/>
          </a:xfrm>
          <a:solidFill>
            <a:schemeClr val="bg1">
              <a:lumMod val="85000"/>
            </a:schemeClr>
          </a:solidFill>
          <a:scene3d>
            <a:camera prst="orthographicFront"/>
            <a:lightRig rig="threePt" dir="t">
              <a:rot lat="0" lon="0" rev="7500000"/>
            </a:lightRig>
          </a:scene3d>
        </p:grpSpPr>
        <p:sp>
          <p:nvSpPr>
            <p:cNvPr id="17" name="24 Rectángulo redondeado">
              <a:extLst>
                <a:ext uri="{FF2B5EF4-FFF2-40B4-BE49-F238E27FC236}">
                  <a16:creationId xmlns:a16="http://schemas.microsoft.com/office/drawing/2014/main" id="{B49D68F9-7B25-3075-C0C5-678F7742A86A}"/>
                </a:ext>
              </a:extLst>
            </p:cNvPr>
            <p:cNvSpPr/>
            <p:nvPr/>
          </p:nvSpPr>
          <p:spPr>
            <a:xfrm>
              <a:off x="6607305" y="1222082"/>
              <a:ext cx="2162460" cy="787554"/>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18" name="25 Rectángulo">
              <a:extLst>
                <a:ext uri="{FF2B5EF4-FFF2-40B4-BE49-F238E27FC236}">
                  <a16:creationId xmlns:a16="http://schemas.microsoft.com/office/drawing/2014/main" id="{244B6AF0-1C27-B946-F214-999BC117C3A3}"/>
                </a:ext>
              </a:extLst>
            </p:cNvPr>
            <p:cNvSpPr/>
            <p:nvPr/>
          </p:nvSpPr>
          <p:spPr>
            <a:xfrm>
              <a:off x="6653438" y="1291507"/>
              <a:ext cx="2116326" cy="741420"/>
            </a:xfrm>
            <a:prstGeom prst="rect">
              <a:avLst/>
            </a:prstGeom>
            <a:grpFill/>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lIns="5080" tIns="5080" rIns="5080" bIns="5080" spcCol="1270" anchor="ctr"/>
            <a:lstStyle/>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 CONVOCATORIA PÚBLICA (8 DIAS MINIMO ANTES)</a:t>
              </a:r>
            </a:p>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 CONDICIONES LOGÍSTICAS</a:t>
              </a:r>
            </a:p>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 PREPARACIÓN DE FACILITADORES</a:t>
              </a:r>
            </a:p>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 PREPARACIÓN DE LA  AGENDA</a:t>
              </a:r>
              <a:endParaRPr lang="es-EC" sz="900" dirty="0">
                <a:solidFill>
                  <a:schemeClr val="tx1"/>
                </a:solidFill>
                <a:latin typeface="Segoe"/>
                <a:cs typeface="Arial" panose="020B0604020202020204" pitchFamily="34" charset="0"/>
              </a:endParaRPr>
            </a:p>
          </p:txBody>
        </p:sp>
      </p:grpSp>
      <p:grpSp>
        <p:nvGrpSpPr>
          <p:cNvPr id="19" name="15 Grupo">
            <a:extLst>
              <a:ext uri="{FF2B5EF4-FFF2-40B4-BE49-F238E27FC236}">
                <a16:creationId xmlns:a16="http://schemas.microsoft.com/office/drawing/2014/main" id="{7EF94221-FFCF-AABA-A231-0E45247C43A9}"/>
              </a:ext>
            </a:extLst>
          </p:cNvPr>
          <p:cNvGrpSpPr/>
          <p:nvPr/>
        </p:nvGrpSpPr>
        <p:grpSpPr>
          <a:xfrm>
            <a:off x="3949323" y="3525951"/>
            <a:ext cx="2568688" cy="971181"/>
            <a:chOff x="3573258" y="2595858"/>
            <a:chExt cx="2176691" cy="1017903"/>
          </a:xfrm>
          <a:solidFill>
            <a:srgbClr val="90C4E8"/>
          </a:solidFill>
          <a:scene3d>
            <a:camera prst="orthographicFront"/>
            <a:lightRig rig="threePt" dir="t">
              <a:rot lat="0" lon="0" rev="7500000"/>
            </a:lightRig>
          </a:scene3d>
        </p:grpSpPr>
        <p:sp>
          <p:nvSpPr>
            <p:cNvPr id="20" name="22 Rectángulo redondeado">
              <a:extLst>
                <a:ext uri="{FF2B5EF4-FFF2-40B4-BE49-F238E27FC236}">
                  <a16:creationId xmlns:a16="http://schemas.microsoft.com/office/drawing/2014/main" id="{BB06C9D4-484B-8631-B74B-C94E8CE23CC4}"/>
                </a:ext>
              </a:extLst>
            </p:cNvPr>
            <p:cNvSpPr/>
            <p:nvPr/>
          </p:nvSpPr>
          <p:spPr>
            <a:xfrm>
              <a:off x="3573258" y="2647875"/>
              <a:ext cx="2162481" cy="922896"/>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21" name="23 Rectángulo">
              <a:extLst>
                <a:ext uri="{FF2B5EF4-FFF2-40B4-BE49-F238E27FC236}">
                  <a16:creationId xmlns:a16="http://schemas.microsoft.com/office/drawing/2014/main" id="{DC66E865-8F52-0E0C-A9AF-ED52BB9B390F}"/>
                </a:ext>
              </a:extLst>
            </p:cNvPr>
            <p:cNvSpPr/>
            <p:nvPr/>
          </p:nvSpPr>
          <p:spPr>
            <a:xfrm>
              <a:off x="3650805" y="2595858"/>
              <a:ext cx="2099144" cy="1017903"/>
            </a:xfrm>
            <a:prstGeom prst="rect">
              <a:avLst/>
            </a:prstGeom>
            <a:grpFill/>
            <a:sp3d/>
          </p:spPr>
          <p:style>
            <a:lnRef idx="0">
              <a:scrgbClr r="0" g="0" b="0"/>
            </a:lnRef>
            <a:fillRef idx="0">
              <a:scrgbClr r="0" g="0" b="0"/>
            </a:fillRef>
            <a:effectRef idx="0">
              <a:scrgbClr r="0" g="0" b="0"/>
            </a:effectRef>
            <a:fontRef idx="minor">
              <a:schemeClr val="lt1"/>
            </a:fontRef>
          </p:style>
          <p:txBody>
            <a:bodyPr lIns="5715" tIns="5715" rIns="5715" bIns="5715" spcCol="1270" anchor="ctr"/>
            <a:lstStyle/>
            <a:p>
              <a:pPr algn="ctr" defTabSz="400050" eaLnBrk="1" hangingPunct="1">
                <a:lnSpc>
                  <a:spcPct val="90000"/>
                </a:lnSpc>
                <a:spcAft>
                  <a:spcPct val="35000"/>
                </a:spcAft>
                <a:defRPr/>
              </a:pPr>
              <a:r>
                <a:rPr lang="es-EC" sz="1000" dirty="0">
                  <a:solidFill>
                    <a:schemeClr val="tx1"/>
                  </a:solidFill>
                  <a:latin typeface="Segoe"/>
                  <a:cs typeface="Arial" panose="020B0604020202020204" pitchFamily="34" charset="0"/>
                </a:rPr>
                <a:t>REALIZACIÓN DEL EVENTO DE RENDICIÓN</a:t>
              </a:r>
            </a:p>
            <a:p>
              <a:pPr algn="ctr" defTabSz="400050" eaLnBrk="1" hangingPunct="1">
                <a:lnSpc>
                  <a:spcPct val="90000"/>
                </a:lnSpc>
                <a:spcAft>
                  <a:spcPct val="35000"/>
                </a:spcAft>
                <a:defRPr/>
              </a:pPr>
              <a:r>
                <a:rPr lang="es-EC" sz="1000" dirty="0">
                  <a:solidFill>
                    <a:schemeClr val="tx1"/>
                  </a:solidFill>
                  <a:latin typeface="Segoe"/>
                  <a:cs typeface="Arial" panose="020B0604020202020204" pitchFamily="34" charset="0"/>
                </a:rPr>
                <a:t> DE CUENTAS MÁXIMA AUTORIDAD (TRANSMITIDA Y GRABADA)</a:t>
              </a:r>
            </a:p>
          </p:txBody>
        </p:sp>
      </p:grpSp>
      <p:grpSp>
        <p:nvGrpSpPr>
          <p:cNvPr id="22" name="16 Grupo">
            <a:extLst>
              <a:ext uri="{FF2B5EF4-FFF2-40B4-BE49-F238E27FC236}">
                <a16:creationId xmlns:a16="http://schemas.microsoft.com/office/drawing/2014/main" id="{F940FFAA-01F3-D564-4ECC-8FB5FF735515}"/>
              </a:ext>
            </a:extLst>
          </p:cNvPr>
          <p:cNvGrpSpPr/>
          <p:nvPr/>
        </p:nvGrpSpPr>
        <p:grpSpPr>
          <a:xfrm>
            <a:off x="7307438" y="4049637"/>
            <a:ext cx="3298233" cy="1443604"/>
            <a:chOff x="6631915" y="2201642"/>
            <a:chExt cx="2162481" cy="1973708"/>
          </a:xfrm>
          <a:solidFill>
            <a:schemeClr val="bg1">
              <a:lumMod val="85000"/>
            </a:schemeClr>
          </a:solidFill>
          <a:scene3d>
            <a:camera prst="orthographicFront"/>
            <a:lightRig rig="threePt" dir="t">
              <a:rot lat="0" lon="0" rev="7500000"/>
            </a:lightRig>
          </a:scene3d>
        </p:grpSpPr>
        <p:sp>
          <p:nvSpPr>
            <p:cNvPr id="23" name="20 Rectángulo redondeado">
              <a:extLst>
                <a:ext uri="{FF2B5EF4-FFF2-40B4-BE49-F238E27FC236}">
                  <a16:creationId xmlns:a16="http://schemas.microsoft.com/office/drawing/2014/main" id="{ADF652EC-2F87-8F9E-18B6-111F94F11006}"/>
                </a:ext>
              </a:extLst>
            </p:cNvPr>
            <p:cNvSpPr/>
            <p:nvPr/>
          </p:nvSpPr>
          <p:spPr>
            <a:xfrm>
              <a:off x="6631915" y="2201642"/>
              <a:ext cx="2162481" cy="1973708"/>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24" name="21 Rectángulo">
              <a:extLst>
                <a:ext uri="{FF2B5EF4-FFF2-40B4-BE49-F238E27FC236}">
                  <a16:creationId xmlns:a16="http://schemas.microsoft.com/office/drawing/2014/main" id="{1B86E59D-2ECA-BA63-8AB5-B622BE2E84A8}"/>
                </a:ext>
              </a:extLst>
            </p:cNvPr>
            <p:cNvSpPr/>
            <p:nvPr/>
          </p:nvSpPr>
          <p:spPr>
            <a:xfrm>
              <a:off x="6689723" y="2259450"/>
              <a:ext cx="2046865" cy="1792074"/>
            </a:xfrm>
            <a:prstGeom prst="rect">
              <a:avLst/>
            </a:prstGeom>
            <a:grpFill/>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lIns="5080" tIns="5080" rIns="5080" bIns="5080" spcCol="1270" anchor="ctr"/>
            <a:lstStyle/>
            <a:p>
              <a:pPr algn="ctr" defTabSz="355600" eaLnBrk="1" hangingPunct="1">
                <a:lnSpc>
                  <a:spcPct val="90000"/>
                </a:lnSpc>
                <a:spcAft>
                  <a:spcPct val="35000"/>
                </a:spcAft>
                <a:defRPr/>
              </a:pPr>
              <a:endParaRPr lang="es-EC" sz="900" dirty="0">
                <a:solidFill>
                  <a:schemeClr val="tx1"/>
                </a:solidFill>
                <a:latin typeface="Segoe"/>
                <a:cs typeface="Arial" panose="020B0604020202020204" pitchFamily="34" charset="0"/>
              </a:endParaRPr>
            </a:p>
            <a:p>
              <a:pPr algn="ctr" defTabSz="355600" eaLnBrk="1" hangingPunct="1">
                <a:lnSpc>
                  <a:spcPct val="90000"/>
                </a:lnSpc>
                <a:spcAft>
                  <a:spcPct val="35000"/>
                </a:spcAft>
                <a:defRPr/>
              </a:pPr>
              <a:r>
                <a:rPr lang="es-EC" sz="900" dirty="0">
                  <a:solidFill>
                    <a:schemeClr val="tx1"/>
                  </a:solidFill>
                  <a:latin typeface="Segoe"/>
                  <a:cs typeface="Arial" panose="020B0604020202020204" pitchFamily="34" charset="0"/>
                </a:rPr>
                <a:t>* </a:t>
              </a:r>
              <a:r>
                <a:rPr lang="es-EC" sz="1000" dirty="0">
                  <a:solidFill>
                    <a:schemeClr val="tx1"/>
                  </a:solidFill>
                  <a:latin typeface="Segoe"/>
                  <a:cs typeface="Arial" panose="020B0604020202020204" pitchFamily="34" charset="0"/>
                </a:rPr>
                <a:t>PRESENTACIÓN DEL INFORME DE 	RENDICIÓN DE CUENTAS</a:t>
              </a:r>
            </a:p>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 GRUPOS DE TRABAJO</a:t>
              </a:r>
            </a:p>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*PRESENTACIÓN DE LA SISTEMATIZACIÓN 	A LA PLENARIA</a:t>
              </a:r>
            </a:p>
            <a:p>
              <a:pPr algn="ctr" defTabSz="355600" eaLnBrk="1" hangingPunct="1">
                <a:lnSpc>
                  <a:spcPct val="90000"/>
                </a:lnSpc>
                <a:spcAft>
                  <a:spcPct val="35000"/>
                </a:spcAft>
                <a:defRPr/>
              </a:pPr>
              <a:r>
                <a:rPr lang="es-EC" sz="1000" dirty="0">
                  <a:solidFill>
                    <a:schemeClr val="tx1"/>
                  </a:solidFill>
                  <a:latin typeface="Segoe"/>
                  <a:cs typeface="Arial" panose="020B0604020202020204" pitchFamily="34" charset="0"/>
                </a:rPr>
                <a:t>*ESTABLECIMIENTO DE ACUERDOS 	CIUDADANOS E INSTITUCIONALES</a:t>
              </a:r>
            </a:p>
          </p:txBody>
        </p:sp>
      </p:grpSp>
      <p:grpSp>
        <p:nvGrpSpPr>
          <p:cNvPr id="25" name="17 Grupo">
            <a:extLst>
              <a:ext uri="{FF2B5EF4-FFF2-40B4-BE49-F238E27FC236}">
                <a16:creationId xmlns:a16="http://schemas.microsoft.com/office/drawing/2014/main" id="{7FABC898-CBCA-5F6B-F98E-A83BFA474D6F}"/>
              </a:ext>
            </a:extLst>
          </p:cNvPr>
          <p:cNvGrpSpPr/>
          <p:nvPr/>
        </p:nvGrpSpPr>
        <p:grpSpPr>
          <a:xfrm>
            <a:off x="3944472" y="5445691"/>
            <a:ext cx="2552514" cy="867335"/>
            <a:chOff x="3559079" y="3873160"/>
            <a:chExt cx="2176660" cy="1099382"/>
          </a:xfrm>
          <a:solidFill>
            <a:srgbClr val="90C4E8"/>
          </a:solidFill>
          <a:scene3d>
            <a:camera prst="orthographicFront"/>
            <a:lightRig rig="threePt" dir="t">
              <a:rot lat="0" lon="0" rev="7500000"/>
            </a:lightRig>
          </a:scene3d>
        </p:grpSpPr>
        <p:sp>
          <p:nvSpPr>
            <p:cNvPr id="26" name="18 Rectángulo redondeado">
              <a:extLst>
                <a:ext uri="{FF2B5EF4-FFF2-40B4-BE49-F238E27FC236}">
                  <a16:creationId xmlns:a16="http://schemas.microsoft.com/office/drawing/2014/main" id="{8D2A1C0C-1803-E179-2355-B4CB82415DD0}"/>
                </a:ext>
              </a:extLst>
            </p:cNvPr>
            <p:cNvSpPr/>
            <p:nvPr/>
          </p:nvSpPr>
          <p:spPr>
            <a:xfrm>
              <a:off x="3573258" y="3891302"/>
              <a:ext cx="2162481" cy="1081240"/>
            </a:xfrm>
            <a:prstGeom prst="roundRect">
              <a:avLst>
                <a:gd name="adj" fmla="val 10000"/>
              </a:avLst>
            </a:prstGeom>
            <a:grpFill/>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27" name="19 Rectángulo">
              <a:extLst>
                <a:ext uri="{FF2B5EF4-FFF2-40B4-BE49-F238E27FC236}">
                  <a16:creationId xmlns:a16="http://schemas.microsoft.com/office/drawing/2014/main" id="{438DE0E8-968F-FD75-C96E-2ADF80B19C4C}"/>
                </a:ext>
              </a:extLst>
            </p:cNvPr>
            <p:cNvSpPr/>
            <p:nvPr/>
          </p:nvSpPr>
          <p:spPr>
            <a:xfrm>
              <a:off x="3559079" y="3873160"/>
              <a:ext cx="2076067" cy="897034"/>
            </a:xfrm>
            <a:prstGeom prst="rect">
              <a:avLst/>
            </a:prstGeom>
            <a:grpFill/>
            <a:sp3d/>
          </p:spPr>
          <p:style>
            <a:lnRef idx="0">
              <a:scrgbClr r="0" g="0" b="0"/>
            </a:lnRef>
            <a:fillRef idx="0">
              <a:scrgbClr r="0" g="0" b="0"/>
            </a:fillRef>
            <a:effectRef idx="0">
              <a:scrgbClr r="0" g="0" b="0"/>
            </a:effectRef>
            <a:fontRef idx="minor">
              <a:schemeClr val="lt1"/>
            </a:fontRef>
          </p:style>
          <p:txBody>
            <a:bodyPr lIns="5715" tIns="5715" rIns="5715" bIns="5715" spcCol="1270" anchor="ctr"/>
            <a:lstStyle/>
            <a:p>
              <a:pPr algn="ctr" defTabSz="400050" eaLnBrk="1" hangingPunct="1">
                <a:lnSpc>
                  <a:spcPct val="90000"/>
                </a:lnSpc>
                <a:spcAft>
                  <a:spcPct val="35000"/>
                </a:spcAft>
                <a:defRPr/>
              </a:pPr>
              <a:r>
                <a:rPr lang="es-EC" sz="1000" dirty="0">
                  <a:solidFill>
                    <a:schemeClr val="tx1"/>
                  </a:solidFill>
                  <a:latin typeface="Segoe"/>
                  <a:cs typeface="Arial" panose="020B0604020202020204" pitchFamily="34" charset="0"/>
                </a:rPr>
                <a:t>INCORPORACIÓN DE APORTES CIUDADANOS EN EL INFORME DE RENDICIÓN DE CUENTAS</a:t>
              </a:r>
            </a:p>
          </p:txBody>
        </p:sp>
      </p:grpSp>
      <p:sp>
        <p:nvSpPr>
          <p:cNvPr id="34" name="18 Rectángulo redondeado">
            <a:extLst>
              <a:ext uri="{FF2B5EF4-FFF2-40B4-BE49-F238E27FC236}">
                <a16:creationId xmlns:a16="http://schemas.microsoft.com/office/drawing/2014/main" id="{4D4260CA-BD4E-9A17-4971-91D5309F1FD4}"/>
              </a:ext>
            </a:extLst>
          </p:cNvPr>
          <p:cNvSpPr/>
          <p:nvPr/>
        </p:nvSpPr>
        <p:spPr>
          <a:xfrm>
            <a:off x="3933431" y="4567423"/>
            <a:ext cx="2535887" cy="769830"/>
          </a:xfrm>
          <a:prstGeom prst="roundRect">
            <a:avLst>
              <a:gd name="adj" fmla="val 10000"/>
            </a:avLst>
          </a:prstGeom>
          <a:solidFill>
            <a:srgbClr val="90C4E8"/>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a:lstStyle/>
          <a:p>
            <a:pPr>
              <a:defRPr/>
            </a:pPr>
            <a:r>
              <a:rPr lang="es-ES" sz="1000" dirty="0">
                <a:solidFill>
                  <a:schemeClr val="tx1">
                    <a:lumMod val="95000"/>
                    <a:lumOff val="5000"/>
                  </a:schemeClr>
                </a:solidFill>
                <a:latin typeface="Segoe"/>
                <a:cs typeface="Arial" panose="020B0604020202020204" pitchFamily="34" charset="0"/>
              </a:rPr>
              <a:t>DIFUNDIR EN LOS MEDIOS (PAGINA WEB) EL VIDEO E INFORME DE RENDICIÓN DE CUENTAS DURANTE 14 DÍAS)</a:t>
            </a:r>
            <a:endParaRPr lang="es-EC" sz="1000" dirty="0">
              <a:solidFill>
                <a:schemeClr val="tx1">
                  <a:lumMod val="95000"/>
                  <a:lumOff val="5000"/>
                </a:schemeClr>
              </a:solidFill>
              <a:latin typeface="Segoe"/>
              <a:cs typeface="Arial" panose="020B0604020202020204" pitchFamily="34" charset="0"/>
            </a:endParaRPr>
          </a:p>
        </p:txBody>
      </p:sp>
      <p:sp>
        <p:nvSpPr>
          <p:cNvPr id="36" name="Onda 35">
            <a:extLst>
              <a:ext uri="{FF2B5EF4-FFF2-40B4-BE49-F238E27FC236}">
                <a16:creationId xmlns:a16="http://schemas.microsoft.com/office/drawing/2014/main" id="{63A9FE72-3CAC-F2C6-2024-7D6737CF5E04}"/>
              </a:ext>
            </a:extLst>
          </p:cNvPr>
          <p:cNvSpPr/>
          <p:nvPr/>
        </p:nvSpPr>
        <p:spPr>
          <a:xfrm>
            <a:off x="1159564" y="1019675"/>
            <a:ext cx="1839912" cy="476250"/>
          </a:xfrm>
          <a:prstGeom prst="wave">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s-EC" dirty="0">
                <a:latin typeface="Segoe"/>
              </a:rPr>
              <a:t>JUNIO-JULIO</a:t>
            </a:r>
          </a:p>
        </p:txBody>
      </p:sp>
      <p:cxnSp>
        <p:nvCxnSpPr>
          <p:cNvPr id="43" name="Conector recto 42">
            <a:extLst>
              <a:ext uri="{FF2B5EF4-FFF2-40B4-BE49-F238E27FC236}">
                <a16:creationId xmlns:a16="http://schemas.microsoft.com/office/drawing/2014/main" id="{E780F9B1-783A-9C53-F1E4-BB2B2FC463E8}"/>
              </a:ext>
            </a:extLst>
          </p:cNvPr>
          <p:cNvCxnSpPr/>
          <p:nvPr/>
        </p:nvCxnSpPr>
        <p:spPr>
          <a:xfrm flipV="1">
            <a:off x="3031145" y="2252662"/>
            <a:ext cx="902286" cy="960259"/>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Conector recto 45">
            <a:extLst>
              <a:ext uri="{FF2B5EF4-FFF2-40B4-BE49-F238E27FC236}">
                <a16:creationId xmlns:a16="http://schemas.microsoft.com/office/drawing/2014/main" id="{EA7E6D09-3B04-E7AB-01C0-C3B255FFBC35}"/>
              </a:ext>
            </a:extLst>
          </p:cNvPr>
          <p:cNvCxnSpPr/>
          <p:nvPr/>
        </p:nvCxnSpPr>
        <p:spPr>
          <a:xfrm flipV="1">
            <a:off x="3031145" y="3051446"/>
            <a:ext cx="902286" cy="242704"/>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08B6049F-D500-6B73-8626-2CEFBFE7A0E8}"/>
              </a:ext>
            </a:extLst>
          </p:cNvPr>
          <p:cNvCxnSpPr>
            <a:stCxn id="4" idx="3"/>
          </p:cNvCxnSpPr>
          <p:nvPr/>
        </p:nvCxnSpPr>
        <p:spPr>
          <a:xfrm>
            <a:off x="3031145" y="3330930"/>
            <a:ext cx="902286" cy="701424"/>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id="{3CA38479-2544-5ED7-C241-ED5E3020E2CC}"/>
              </a:ext>
            </a:extLst>
          </p:cNvPr>
          <p:cNvCxnSpPr>
            <a:stCxn id="5" idx="3"/>
          </p:cNvCxnSpPr>
          <p:nvPr/>
        </p:nvCxnSpPr>
        <p:spPr>
          <a:xfrm>
            <a:off x="2999476" y="3355825"/>
            <a:ext cx="933955" cy="1545959"/>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1733897F-D10B-9B75-28C4-5541BCB65264}"/>
              </a:ext>
            </a:extLst>
          </p:cNvPr>
          <p:cNvCxnSpPr/>
          <p:nvPr/>
        </p:nvCxnSpPr>
        <p:spPr>
          <a:xfrm>
            <a:off x="3031145" y="3525951"/>
            <a:ext cx="902286" cy="2312374"/>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Conector recto 55">
            <a:extLst>
              <a:ext uri="{FF2B5EF4-FFF2-40B4-BE49-F238E27FC236}">
                <a16:creationId xmlns:a16="http://schemas.microsoft.com/office/drawing/2014/main" id="{127A765A-13EC-1209-CDA2-B1EDA5D6ACE2}"/>
              </a:ext>
            </a:extLst>
          </p:cNvPr>
          <p:cNvCxnSpPr>
            <a:cxnSpLocks/>
          </p:cNvCxnSpPr>
          <p:nvPr/>
        </p:nvCxnSpPr>
        <p:spPr>
          <a:xfrm>
            <a:off x="6512938" y="4128804"/>
            <a:ext cx="745807" cy="553334"/>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Conector recto 58">
            <a:extLst>
              <a:ext uri="{FF2B5EF4-FFF2-40B4-BE49-F238E27FC236}">
                <a16:creationId xmlns:a16="http://schemas.microsoft.com/office/drawing/2014/main" id="{FB26AF8E-5F33-BA9F-40E0-4D0C4F1F1BBE}"/>
              </a:ext>
            </a:extLst>
          </p:cNvPr>
          <p:cNvCxnSpPr>
            <a:cxnSpLocks/>
          </p:cNvCxnSpPr>
          <p:nvPr/>
        </p:nvCxnSpPr>
        <p:spPr>
          <a:xfrm>
            <a:off x="6537515" y="1978057"/>
            <a:ext cx="7988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Conector recto 60">
            <a:extLst>
              <a:ext uri="{FF2B5EF4-FFF2-40B4-BE49-F238E27FC236}">
                <a16:creationId xmlns:a16="http://schemas.microsoft.com/office/drawing/2014/main" id="{A87982EB-E34C-0E07-7634-CFAF1C74CC3C}"/>
              </a:ext>
            </a:extLst>
          </p:cNvPr>
          <p:cNvCxnSpPr>
            <a:cxnSpLocks/>
          </p:cNvCxnSpPr>
          <p:nvPr/>
        </p:nvCxnSpPr>
        <p:spPr>
          <a:xfrm>
            <a:off x="6516233" y="3067557"/>
            <a:ext cx="79884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60278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1"/>
</p:tagLst>
</file>

<file path=ppt/tags/tag10.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9"/>
</p:tagLst>
</file>

<file path=ppt/tags/tag11.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4"/>
</p:tagLst>
</file>

<file path=ppt/tags/tag12.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5"/>
</p:tagLst>
</file>

<file path=ppt/tags/tag13.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6"/>
</p:tagLst>
</file>

<file path=ppt/tags/tag14.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1"/>
</p:tagLst>
</file>

<file path=ppt/tags/tag15.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2"/>
</p:tagLst>
</file>

<file path=ppt/tags/tag16.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3"/>
</p:tagLst>
</file>

<file path=ppt/tags/tag2.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2"/>
</p:tagLst>
</file>

<file path=ppt/tags/tag3.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3"/>
</p:tagLst>
</file>

<file path=ppt/tags/tag4.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4"/>
</p:tagLst>
</file>

<file path=ppt/tags/tag5.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10"/>
</p:tagLst>
</file>

<file path=ppt/tags/tag6.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11"/>
</p:tagLst>
</file>

<file path=ppt/tags/tag7.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12"/>
</p:tagLst>
</file>

<file path=ppt/tags/tag8.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7"/>
</p:tagLst>
</file>

<file path=ppt/tags/tag9.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8"/>
</p:tagLst>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1378</Words>
  <Application>Microsoft Office PowerPoint</Application>
  <PresentationFormat>Panorámica</PresentationFormat>
  <Paragraphs>155</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Calibri</vt:lpstr>
      <vt:lpstr>Calibri Light</vt:lpstr>
      <vt:lpstr>Segoe</vt:lpstr>
      <vt:lpstr>印品黑体</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Miguel Angel Castillo Rea</cp:lastModifiedBy>
  <cp:revision>58</cp:revision>
  <dcterms:created xsi:type="dcterms:W3CDTF">2021-05-27T23:45:58Z</dcterms:created>
  <dcterms:modified xsi:type="dcterms:W3CDTF">2025-03-24T16:02:34Z</dcterms:modified>
</cp:coreProperties>
</file>