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2"/>
  </p:notesMasterIdLst>
  <p:sldIdLst>
    <p:sldId id="262" r:id="rId2"/>
    <p:sldId id="364" r:id="rId3"/>
    <p:sldId id="363" r:id="rId4"/>
    <p:sldId id="366" r:id="rId5"/>
    <p:sldId id="367" r:id="rId6"/>
    <p:sldId id="368" r:id="rId7"/>
    <p:sldId id="369" r:id="rId8"/>
    <p:sldId id="370" r:id="rId9"/>
    <p:sldId id="357" r:id="rId10"/>
    <p:sldId id="260" r:id="rId1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8" roundtripDataSignature="AMtx7mgfsQybd2hes5qMfd625ajkgi9xT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9EE6"/>
    <a:srgbClr val="6373BA"/>
    <a:srgbClr val="4C3DA8"/>
    <a:srgbClr val="90C4E8"/>
    <a:srgbClr val="E8E8E8"/>
    <a:srgbClr val="C5D3FF"/>
    <a:srgbClr val="FFFFFF"/>
    <a:srgbClr val="D4D4D4"/>
    <a:srgbClr val="2CB5E0"/>
    <a:srgbClr val="D3D3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68"/>
    <p:restoredTop sz="94674"/>
  </p:normalViewPr>
  <p:slideViewPr>
    <p:cSldViewPr snapToGrid="0">
      <p:cViewPr varScale="1">
        <p:scale>
          <a:sx n="64" d="100"/>
          <a:sy n="64" d="100"/>
        </p:scale>
        <p:origin x="774"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8" Type="http://customschemas.google.com/relationships/presentationmetadata" Target="meta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C" sz="1200" b="0" i="0" u="none" strike="noStrike" cap="none">
                <a:solidFill>
                  <a:schemeClr val="dk1"/>
                </a:solidFill>
                <a:latin typeface="Calibri"/>
                <a:ea typeface="Calibri"/>
                <a:cs typeface="Calibri"/>
                <a:sym typeface="Calibri"/>
              </a:rPr>
              <a:t>‹Nº›</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5330935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A7AEA061-A1DE-AF96-54B3-6CE50D4623A2}"/>
            </a:ext>
          </a:extLst>
        </p:cNvPr>
        <p:cNvGrpSpPr/>
        <p:nvPr/>
      </p:nvGrpSpPr>
      <p:grpSpPr>
        <a:xfrm>
          <a:off x="0" y="0"/>
          <a:ext cx="0" cy="0"/>
          <a:chOff x="0" y="0"/>
          <a:chExt cx="0" cy="0"/>
        </a:xfrm>
      </p:grpSpPr>
      <p:sp>
        <p:nvSpPr>
          <p:cNvPr id="85" name="Google Shape;85;p1:notes">
            <a:extLst>
              <a:ext uri="{FF2B5EF4-FFF2-40B4-BE49-F238E27FC236}">
                <a16:creationId xmlns:a16="http://schemas.microsoft.com/office/drawing/2014/main" id="{F3C00A11-82D5-50D0-0BDF-5E487D448E4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a:extLst>
              <a:ext uri="{FF2B5EF4-FFF2-40B4-BE49-F238E27FC236}">
                <a16:creationId xmlns:a16="http://schemas.microsoft.com/office/drawing/2014/main" id="{A2DD90B1-3D37-E634-788E-7EEDD55C9088}"/>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EC" dirty="0"/>
              <a:t>PORTADA 1: SOLO AGREGAR EL TÍTULO DE LA PRESENTACIÓN Y CAMBIAR EL NOMBRE DE LA INSTITUCIÓN</a:t>
            </a:r>
            <a:endParaRPr dirty="0"/>
          </a:p>
        </p:txBody>
      </p:sp>
      <p:sp>
        <p:nvSpPr>
          <p:cNvPr id="87" name="Google Shape;87;p1:notes">
            <a:extLst>
              <a:ext uri="{FF2B5EF4-FFF2-40B4-BE49-F238E27FC236}">
                <a16:creationId xmlns:a16="http://schemas.microsoft.com/office/drawing/2014/main" id="{A9A833ED-D571-D36A-87EA-3EA1CBF32522}"/>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C"/>
              <a:t>1</a:t>
            </a:fld>
            <a:endParaRPr dirty="0"/>
          </a:p>
        </p:txBody>
      </p:sp>
    </p:spTree>
    <p:extLst>
      <p:ext uri="{BB962C8B-B14F-4D97-AF65-F5344CB8AC3E}">
        <p14:creationId xmlns:p14="http://schemas.microsoft.com/office/powerpoint/2010/main" val="3193344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ES" dirty="0"/>
              <a:t>CIERRE: EL CIERRE DEBERÁ SER DISEÑADO POR CADA INSTITUCIÓN DE ACUERDO AL MODELO</a:t>
            </a:r>
            <a:endParaRPr dirty="0"/>
          </a:p>
        </p:txBody>
      </p:sp>
      <p:sp>
        <p:nvSpPr>
          <p:cNvPr id="125" name="Google Shape;12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a:extLst>
            <a:ext uri="{FF2B5EF4-FFF2-40B4-BE49-F238E27FC236}">
              <a16:creationId xmlns:a16="http://schemas.microsoft.com/office/drawing/2014/main" id="{9AAE3B3D-5519-9BAE-965F-8AAEEF1FAD8E}"/>
            </a:ext>
          </a:extLst>
        </p:cNvPr>
        <p:cNvGrpSpPr/>
        <p:nvPr/>
      </p:nvGrpSpPr>
      <p:grpSpPr>
        <a:xfrm>
          <a:off x="0" y="0"/>
          <a:ext cx="0" cy="0"/>
          <a:chOff x="0" y="0"/>
          <a:chExt cx="0" cy="0"/>
        </a:xfrm>
      </p:grpSpPr>
      <p:sp>
        <p:nvSpPr>
          <p:cNvPr id="120" name="Google Shape;120;p4:notes">
            <a:extLst>
              <a:ext uri="{FF2B5EF4-FFF2-40B4-BE49-F238E27FC236}">
                <a16:creationId xmlns:a16="http://schemas.microsoft.com/office/drawing/2014/main" id="{798014C7-FE52-86FB-AED5-9BBB18722AD8}"/>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4:notes">
            <a:extLst>
              <a:ext uri="{FF2B5EF4-FFF2-40B4-BE49-F238E27FC236}">
                <a16:creationId xmlns:a16="http://schemas.microsoft.com/office/drawing/2014/main" id="{4D6CEA94-512C-4558-9760-5AE40EF8DBA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3247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a:extLst>
            <a:ext uri="{FF2B5EF4-FFF2-40B4-BE49-F238E27FC236}">
              <a16:creationId xmlns:a16="http://schemas.microsoft.com/office/drawing/2014/main" id="{E673B602-D110-DEF5-182B-84C6067916FF}"/>
            </a:ext>
          </a:extLst>
        </p:cNvPr>
        <p:cNvGrpSpPr/>
        <p:nvPr/>
      </p:nvGrpSpPr>
      <p:grpSpPr>
        <a:xfrm>
          <a:off x="0" y="0"/>
          <a:ext cx="0" cy="0"/>
          <a:chOff x="0" y="0"/>
          <a:chExt cx="0" cy="0"/>
        </a:xfrm>
      </p:grpSpPr>
      <p:sp>
        <p:nvSpPr>
          <p:cNvPr id="120" name="Google Shape;120;p4:notes">
            <a:extLst>
              <a:ext uri="{FF2B5EF4-FFF2-40B4-BE49-F238E27FC236}">
                <a16:creationId xmlns:a16="http://schemas.microsoft.com/office/drawing/2014/main" id="{19193872-906D-5D05-162B-038B97D7F93B}"/>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4:notes">
            <a:extLst>
              <a:ext uri="{FF2B5EF4-FFF2-40B4-BE49-F238E27FC236}">
                <a16:creationId xmlns:a16="http://schemas.microsoft.com/office/drawing/2014/main" id="{61BAFDBE-86B1-EBE2-8360-5CC9A84977E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6946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a:extLst>
            <a:ext uri="{FF2B5EF4-FFF2-40B4-BE49-F238E27FC236}">
              <a16:creationId xmlns:a16="http://schemas.microsoft.com/office/drawing/2014/main" id="{517CD718-B58A-4612-3411-410AC70CC52A}"/>
            </a:ext>
          </a:extLst>
        </p:cNvPr>
        <p:cNvGrpSpPr/>
        <p:nvPr/>
      </p:nvGrpSpPr>
      <p:grpSpPr>
        <a:xfrm>
          <a:off x="0" y="0"/>
          <a:ext cx="0" cy="0"/>
          <a:chOff x="0" y="0"/>
          <a:chExt cx="0" cy="0"/>
        </a:xfrm>
      </p:grpSpPr>
      <p:sp>
        <p:nvSpPr>
          <p:cNvPr id="120" name="Google Shape;120;p4:notes">
            <a:extLst>
              <a:ext uri="{FF2B5EF4-FFF2-40B4-BE49-F238E27FC236}">
                <a16:creationId xmlns:a16="http://schemas.microsoft.com/office/drawing/2014/main" id="{B3F43752-FBB1-A52D-1011-C3FE7D934D2E}"/>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4:notes">
            <a:extLst>
              <a:ext uri="{FF2B5EF4-FFF2-40B4-BE49-F238E27FC236}">
                <a16:creationId xmlns:a16="http://schemas.microsoft.com/office/drawing/2014/main" id="{C191337C-105C-5C33-AA23-4EEADCB9634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48025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a:extLst>
            <a:ext uri="{FF2B5EF4-FFF2-40B4-BE49-F238E27FC236}">
              <a16:creationId xmlns:a16="http://schemas.microsoft.com/office/drawing/2014/main" id="{7CDEE30D-FDDE-A0A7-049A-EF7087CD3FEA}"/>
            </a:ext>
          </a:extLst>
        </p:cNvPr>
        <p:cNvGrpSpPr/>
        <p:nvPr/>
      </p:nvGrpSpPr>
      <p:grpSpPr>
        <a:xfrm>
          <a:off x="0" y="0"/>
          <a:ext cx="0" cy="0"/>
          <a:chOff x="0" y="0"/>
          <a:chExt cx="0" cy="0"/>
        </a:xfrm>
      </p:grpSpPr>
      <p:sp>
        <p:nvSpPr>
          <p:cNvPr id="120" name="Google Shape;120;p4:notes">
            <a:extLst>
              <a:ext uri="{FF2B5EF4-FFF2-40B4-BE49-F238E27FC236}">
                <a16:creationId xmlns:a16="http://schemas.microsoft.com/office/drawing/2014/main" id="{A1573D10-DF64-A953-86D4-DE9FBDC2CDED}"/>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4:notes">
            <a:extLst>
              <a:ext uri="{FF2B5EF4-FFF2-40B4-BE49-F238E27FC236}">
                <a16:creationId xmlns:a16="http://schemas.microsoft.com/office/drawing/2014/main" id="{FE40D910-0A51-8A03-D734-4D94E87C323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680066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a:extLst>
            <a:ext uri="{FF2B5EF4-FFF2-40B4-BE49-F238E27FC236}">
              <a16:creationId xmlns:a16="http://schemas.microsoft.com/office/drawing/2014/main" id="{5DA5BAF5-30F1-2C18-8238-08D0CA0CACE6}"/>
            </a:ext>
          </a:extLst>
        </p:cNvPr>
        <p:cNvGrpSpPr/>
        <p:nvPr/>
      </p:nvGrpSpPr>
      <p:grpSpPr>
        <a:xfrm>
          <a:off x="0" y="0"/>
          <a:ext cx="0" cy="0"/>
          <a:chOff x="0" y="0"/>
          <a:chExt cx="0" cy="0"/>
        </a:xfrm>
      </p:grpSpPr>
      <p:sp>
        <p:nvSpPr>
          <p:cNvPr id="120" name="Google Shape;120;p4:notes">
            <a:extLst>
              <a:ext uri="{FF2B5EF4-FFF2-40B4-BE49-F238E27FC236}">
                <a16:creationId xmlns:a16="http://schemas.microsoft.com/office/drawing/2014/main" id="{AD36FEEF-539C-359D-FEBE-04A3FD0067F8}"/>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4:notes">
            <a:extLst>
              <a:ext uri="{FF2B5EF4-FFF2-40B4-BE49-F238E27FC236}">
                <a16:creationId xmlns:a16="http://schemas.microsoft.com/office/drawing/2014/main" id="{B91ACF32-1CC3-DB42-C3EA-D9822392C4F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533206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a:extLst>
            <a:ext uri="{FF2B5EF4-FFF2-40B4-BE49-F238E27FC236}">
              <a16:creationId xmlns:a16="http://schemas.microsoft.com/office/drawing/2014/main" id="{D9DD0CE4-7533-B34A-204B-84309E3874C9}"/>
            </a:ext>
          </a:extLst>
        </p:cNvPr>
        <p:cNvGrpSpPr/>
        <p:nvPr/>
      </p:nvGrpSpPr>
      <p:grpSpPr>
        <a:xfrm>
          <a:off x="0" y="0"/>
          <a:ext cx="0" cy="0"/>
          <a:chOff x="0" y="0"/>
          <a:chExt cx="0" cy="0"/>
        </a:xfrm>
      </p:grpSpPr>
      <p:sp>
        <p:nvSpPr>
          <p:cNvPr id="120" name="Google Shape;120;p4:notes">
            <a:extLst>
              <a:ext uri="{FF2B5EF4-FFF2-40B4-BE49-F238E27FC236}">
                <a16:creationId xmlns:a16="http://schemas.microsoft.com/office/drawing/2014/main" id="{8BAB5C9D-4443-E7C2-B487-A69C539639E9}"/>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4:notes">
            <a:extLst>
              <a:ext uri="{FF2B5EF4-FFF2-40B4-BE49-F238E27FC236}">
                <a16:creationId xmlns:a16="http://schemas.microsoft.com/office/drawing/2014/main" id="{23811B27-DB88-475A-B9AB-0DB78F7CD4B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002912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a:extLst>
            <a:ext uri="{FF2B5EF4-FFF2-40B4-BE49-F238E27FC236}">
              <a16:creationId xmlns:a16="http://schemas.microsoft.com/office/drawing/2014/main" id="{2F125AFE-856A-9A95-F4A2-E95DCD202525}"/>
            </a:ext>
          </a:extLst>
        </p:cNvPr>
        <p:cNvGrpSpPr/>
        <p:nvPr/>
      </p:nvGrpSpPr>
      <p:grpSpPr>
        <a:xfrm>
          <a:off x="0" y="0"/>
          <a:ext cx="0" cy="0"/>
          <a:chOff x="0" y="0"/>
          <a:chExt cx="0" cy="0"/>
        </a:xfrm>
      </p:grpSpPr>
      <p:sp>
        <p:nvSpPr>
          <p:cNvPr id="115" name="Google Shape;115;p4:notes">
            <a:extLst>
              <a:ext uri="{FF2B5EF4-FFF2-40B4-BE49-F238E27FC236}">
                <a16:creationId xmlns:a16="http://schemas.microsoft.com/office/drawing/2014/main" id="{A7075A1D-923E-D5E4-2996-0D647A60FC1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4:notes">
            <a:extLst>
              <a:ext uri="{FF2B5EF4-FFF2-40B4-BE49-F238E27FC236}">
                <a16:creationId xmlns:a16="http://schemas.microsoft.com/office/drawing/2014/main" id="{F0E8035A-4916-EE7C-50A5-34C45FCB125B}"/>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EC" dirty="0"/>
              <a:t>CONTENIDO: DIAGRAMACIÓN DE DIAPOSITIVA LIBRE. CAMBIAR EL NOMBRE DE LA INSTITUCIÓN</a:t>
            </a:r>
            <a:endParaRPr dirty="0"/>
          </a:p>
        </p:txBody>
      </p:sp>
      <p:sp>
        <p:nvSpPr>
          <p:cNvPr id="117" name="Google Shape;117;p4:notes">
            <a:extLst>
              <a:ext uri="{FF2B5EF4-FFF2-40B4-BE49-F238E27FC236}">
                <a16:creationId xmlns:a16="http://schemas.microsoft.com/office/drawing/2014/main" id="{FAB71ED7-8418-D81C-4E16-EDEA161CB3C5}"/>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C"/>
              <a:t>9</a:t>
            </a:fld>
            <a:endParaRPr dirty="0"/>
          </a:p>
        </p:txBody>
      </p:sp>
    </p:spTree>
    <p:extLst>
      <p:ext uri="{BB962C8B-B14F-4D97-AF65-F5344CB8AC3E}">
        <p14:creationId xmlns:p14="http://schemas.microsoft.com/office/powerpoint/2010/main" val="2661720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5"/>
        <p:cNvGrpSpPr/>
        <p:nvPr/>
      </p:nvGrpSpPr>
      <p:grpSpPr>
        <a:xfrm>
          <a:off x="0" y="0"/>
          <a:ext cx="0" cy="0"/>
          <a:chOff x="0" y="0"/>
          <a:chExt cx="0" cy="0"/>
        </a:xfrm>
      </p:grpSpPr>
      <p:sp>
        <p:nvSpPr>
          <p:cNvPr id="16" name="Google Shape;16;p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9" name="Google Shape;19;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0" name="Google Shape;20;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C"/>
              <a:t>‹Nº›</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8"/>
        <p:cNvGrpSpPr/>
        <p:nvPr/>
      </p:nvGrpSpPr>
      <p:grpSpPr>
        <a:xfrm>
          <a:off x="0" y="0"/>
          <a:ext cx="0" cy="0"/>
          <a:chOff x="0" y="0"/>
          <a:chExt cx="0" cy="0"/>
        </a:xfrm>
      </p:grpSpPr>
      <p:sp>
        <p:nvSpPr>
          <p:cNvPr id="79" name="Google Shape;79;p1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82" name="Google Shape;82;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83" name="Google Shape;83;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C"/>
              <a:t>‹Nº›</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7"/>
        <p:cNvGrpSpPr/>
        <p:nvPr/>
      </p:nvGrpSpPr>
      <p:grpSpPr>
        <a:xfrm>
          <a:off x="0" y="0"/>
          <a:ext cx="0" cy="0"/>
          <a:chOff x="0" y="0"/>
          <a:chExt cx="0" cy="0"/>
        </a:xfrm>
      </p:grpSpPr>
      <p:sp>
        <p:nvSpPr>
          <p:cNvPr id="28" name="Google Shape;28;p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1" name="Google Shape;31;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2" name="Google Shape;32;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C"/>
              <a:t>‹Nº›</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33"/>
        <p:cNvGrpSpPr/>
        <p:nvPr/>
      </p:nvGrpSpPr>
      <p:grpSpPr>
        <a:xfrm>
          <a:off x="0" y="0"/>
          <a:ext cx="0" cy="0"/>
          <a:chOff x="0" y="0"/>
          <a:chExt cx="0" cy="0"/>
        </a:xfrm>
      </p:grpSpPr>
      <p:sp>
        <p:nvSpPr>
          <p:cNvPr id="34" name="Google Shape;34;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8" name="Google Shape;38;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9" name="Google Shape;39;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C"/>
              <a:t>‹Nº›</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40"/>
        <p:cNvGrpSpPr/>
        <p:nvPr/>
      </p:nvGrpSpPr>
      <p:grpSpPr>
        <a:xfrm>
          <a:off x="0" y="0"/>
          <a:ext cx="0" cy="0"/>
          <a:chOff x="0" y="0"/>
          <a:chExt cx="0" cy="0"/>
        </a:xfrm>
      </p:grpSpPr>
      <p:sp>
        <p:nvSpPr>
          <p:cNvPr id="41" name="Google Shape;41;p1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7" name="Google Shape;47;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8" name="Google Shape;48;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C"/>
              <a:t>‹Nº›</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49"/>
        <p:cNvGrpSpPr/>
        <p:nvPr/>
      </p:nvGrpSpPr>
      <p:grpSpPr>
        <a:xfrm>
          <a:off x="0" y="0"/>
          <a:ext cx="0" cy="0"/>
          <a:chOff x="0" y="0"/>
          <a:chExt cx="0" cy="0"/>
        </a:xfrm>
      </p:grpSpPr>
      <p:sp>
        <p:nvSpPr>
          <p:cNvPr id="50" name="Google Shape;50;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2" name="Google Shape;5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3" name="Google Shape;5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C"/>
              <a:t>‹Nº›</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4"/>
        <p:cNvGrpSpPr/>
        <p:nvPr/>
      </p:nvGrpSpPr>
      <p:grpSpPr>
        <a:xfrm>
          <a:off x="0" y="0"/>
          <a:ext cx="0" cy="0"/>
          <a:chOff x="0" y="0"/>
          <a:chExt cx="0" cy="0"/>
        </a:xfrm>
      </p:grpSpPr>
      <p:sp>
        <p:nvSpPr>
          <p:cNvPr id="55" name="Google Shape;55;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6" name="Google Shape;56;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7" name="Google Shape;57;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C"/>
              <a:t>‹Nº›</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8"/>
        <p:cNvGrpSpPr/>
        <p:nvPr/>
      </p:nvGrpSpPr>
      <p:grpSpPr>
        <a:xfrm>
          <a:off x="0" y="0"/>
          <a:ext cx="0" cy="0"/>
          <a:chOff x="0" y="0"/>
          <a:chExt cx="0" cy="0"/>
        </a:xfrm>
      </p:grpSpPr>
      <p:sp>
        <p:nvSpPr>
          <p:cNvPr id="59" name="Google Shape;59;p1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3" name="Google Shape;63;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4" name="Google Shape;64;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C"/>
              <a:t>‹Nº›</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5"/>
          <p:cNvSpPr>
            <a:spLocks noGrp="1"/>
          </p:cNvSpPr>
          <p:nvPr>
            <p:ph type="pic" idx="2"/>
          </p:nvPr>
        </p:nvSpPr>
        <p:spPr>
          <a:xfrm>
            <a:off x="5183188" y="987425"/>
            <a:ext cx="6172200" cy="4873625"/>
          </a:xfrm>
          <a:prstGeom prst="rect">
            <a:avLst/>
          </a:prstGeom>
          <a:noFill/>
          <a:ln>
            <a:noFill/>
          </a:ln>
        </p:spPr>
      </p:sp>
      <p:sp>
        <p:nvSpPr>
          <p:cNvPr id="68" name="Google Shape;68;p1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0" name="Google Shape;70;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1" name="Google Shape;71;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C"/>
              <a:t>‹Nº›</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6" name="Google Shape;76;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7" name="Google Shape;77;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C"/>
              <a:t>‹Nº›</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13" name="Google Shape;13;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14" name="Google Shape;14;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C"/>
              <a:t>‹Nº›</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5.emf"/><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png"/><Relationship Id="rId7"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8" Type="http://schemas.openxmlformats.org/officeDocument/2006/relationships/hyperlink" Target="../Formatos%20instrum%20de%20gesti&#243;n%20PRC%202025/Presentaci&#243;n%20PPT.pptx" TargetMode="External"/><Relationship Id="rId3" Type="http://schemas.openxmlformats.org/officeDocument/2006/relationships/image" Target="../media/image2.png"/><Relationship Id="rId7"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Formatos%20instrum%20de%20gesti&#243;n%20PRC%202025/Informe%20de%20Rendici&#243;n%20de%20Cuentas%202025.docx" TargetMode="External"/><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a:extLst>
            <a:ext uri="{FF2B5EF4-FFF2-40B4-BE49-F238E27FC236}">
              <a16:creationId xmlns:a16="http://schemas.microsoft.com/office/drawing/2014/main" id="{25031D49-6751-802D-2EC6-A6FDE5626446}"/>
            </a:ext>
          </a:extLst>
        </p:cNvPr>
        <p:cNvGrpSpPr/>
        <p:nvPr/>
      </p:nvGrpSpPr>
      <p:grpSpPr>
        <a:xfrm>
          <a:off x="0" y="0"/>
          <a:ext cx="0" cy="0"/>
          <a:chOff x="0" y="0"/>
          <a:chExt cx="0" cy="0"/>
        </a:xfrm>
      </p:grpSpPr>
      <p:pic>
        <p:nvPicPr>
          <p:cNvPr id="2" name="officeArt object">
            <a:extLst>
              <a:ext uri="{FF2B5EF4-FFF2-40B4-BE49-F238E27FC236}">
                <a16:creationId xmlns:a16="http://schemas.microsoft.com/office/drawing/2014/main" id="{8C838A99-D0CC-3F8B-551C-6176E930A995}"/>
              </a:ext>
            </a:extLst>
          </p:cNvPr>
          <p:cNvPicPr/>
          <p:nvPr/>
        </p:nvPicPr>
        <p:blipFill>
          <a:blip r:embed="rId3"/>
          <a:srcRect b="4918"/>
          <a:stretch>
            <a:fillRect/>
          </a:stretch>
        </p:blipFill>
        <p:spPr>
          <a:xfrm>
            <a:off x="1" y="0"/>
            <a:ext cx="12192000" cy="6857999"/>
          </a:xfrm>
          <a:prstGeom prst="rect">
            <a:avLst/>
          </a:prstGeom>
          <a:ln w="12700" cap="flat">
            <a:noFill/>
            <a:miter lim="400000"/>
          </a:ln>
          <a:effectLst/>
        </p:spPr>
      </p:pic>
      <p:sp>
        <p:nvSpPr>
          <p:cNvPr id="6" name="Google Shape;90;p1">
            <a:extLst>
              <a:ext uri="{FF2B5EF4-FFF2-40B4-BE49-F238E27FC236}">
                <a16:creationId xmlns:a16="http://schemas.microsoft.com/office/drawing/2014/main" id="{405618BD-4C87-84F9-4C9D-F748FC648589}"/>
              </a:ext>
            </a:extLst>
          </p:cNvPr>
          <p:cNvSpPr txBox="1"/>
          <p:nvPr/>
        </p:nvSpPr>
        <p:spPr>
          <a:xfrm>
            <a:off x="762461" y="1124596"/>
            <a:ext cx="6867531" cy="3046948"/>
          </a:xfrm>
          <a:prstGeom prst="rect">
            <a:avLst/>
          </a:prstGeom>
          <a:noFill/>
          <a:ln>
            <a:noFill/>
          </a:ln>
        </p:spPr>
        <p:txBody>
          <a:bodyPr spcFirstLastPara="1" wrap="square" lIns="91425" tIns="45700" rIns="91425" bIns="45700" anchor="t" anchorCtr="0">
            <a:spAutoFit/>
          </a:bodyPr>
          <a:lstStyle/>
          <a:p>
            <a:pPr>
              <a:lnSpc>
                <a:spcPct val="100000"/>
              </a:lnSpc>
              <a:spcBef>
                <a:spcPct val="0"/>
              </a:spcBef>
              <a:buFontTx/>
              <a:buNone/>
            </a:pPr>
            <a:r>
              <a:rPr lang="es-EC" sz="4800" noProof="0" dirty="0">
                <a:solidFill>
                  <a:schemeClr val="bg1">
                    <a:lumMod val="65000"/>
                  </a:schemeClr>
                </a:solidFill>
                <a:latin typeface="Arial" panose="020B0604020202020204" pitchFamily="34" charset="0"/>
              </a:rPr>
              <a:t>Aplicación Ley Orgánica de Participación Ciudadana y Control Social</a:t>
            </a:r>
          </a:p>
        </p:txBody>
      </p:sp>
      <p:sp>
        <p:nvSpPr>
          <p:cNvPr id="3" name="Google Shape;90;p1">
            <a:extLst>
              <a:ext uri="{FF2B5EF4-FFF2-40B4-BE49-F238E27FC236}">
                <a16:creationId xmlns:a16="http://schemas.microsoft.com/office/drawing/2014/main" id="{3A600E37-0747-A6D5-42E9-E938B90B3B80}"/>
              </a:ext>
            </a:extLst>
          </p:cNvPr>
          <p:cNvSpPr txBox="1"/>
          <p:nvPr/>
        </p:nvSpPr>
        <p:spPr>
          <a:xfrm>
            <a:off x="7152697" y="3202068"/>
            <a:ext cx="4276842" cy="1938952"/>
          </a:xfrm>
          <a:prstGeom prst="rect">
            <a:avLst/>
          </a:prstGeom>
          <a:noFill/>
          <a:ln>
            <a:noFill/>
          </a:ln>
        </p:spPr>
        <p:txBody>
          <a:bodyPr spcFirstLastPara="1" wrap="square" lIns="91425" tIns="45700" rIns="91425" bIns="45700" anchor="t" anchorCtr="0">
            <a:spAutoFit/>
          </a:bodyPr>
          <a:lstStyle/>
          <a:p>
            <a:pPr algn="r">
              <a:lnSpc>
                <a:spcPct val="100000"/>
              </a:lnSpc>
              <a:spcBef>
                <a:spcPct val="0"/>
              </a:spcBef>
              <a:buFontTx/>
              <a:buNone/>
            </a:pPr>
            <a:r>
              <a:rPr lang="es-EC" sz="4000" b="1" noProof="0" dirty="0">
                <a:solidFill>
                  <a:srgbClr val="FFC000"/>
                </a:solidFill>
                <a:latin typeface="Arial" panose="020B0604020202020204" pitchFamily="34" charset="0"/>
              </a:rPr>
              <a:t>RENDICION DE CUENTAS</a:t>
            </a:r>
          </a:p>
          <a:p>
            <a:pPr algn="r">
              <a:lnSpc>
                <a:spcPct val="100000"/>
              </a:lnSpc>
              <a:spcBef>
                <a:spcPct val="0"/>
              </a:spcBef>
              <a:buFontTx/>
              <a:buNone/>
            </a:pPr>
            <a:r>
              <a:rPr lang="es-EC" sz="4000" b="1" noProof="0" dirty="0">
                <a:solidFill>
                  <a:srgbClr val="FFC000"/>
                </a:solidFill>
                <a:latin typeface="Arial" panose="020B0604020202020204" pitchFamily="34" charset="0"/>
              </a:rPr>
              <a:t>2025</a:t>
            </a:r>
          </a:p>
        </p:txBody>
      </p:sp>
    </p:spTree>
    <p:extLst>
      <p:ext uri="{BB962C8B-B14F-4D97-AF65-F5344CB8AC3E}">
        <p14:creationId xmlns:p14="http://schemas.microsoft.com/office/powerpoint/2010/main" val="38645400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13" name="Imagen 12">
            <a:extLst>
              <a:ext uri="{FF2B5EF4-FFF2-40B4-BE49-F238E27FC236}">
                <a16:creationId xmlns:a16="http://schemas.microsoft.com/office/drawing/2014/main" id="{0E953B98-3DA2-A00C-ABE3-19953F480B5E}"/>
              </a:ext>
            </a:extLst>
          </p:cNvPr>
          <p:cNvPicPr>
            <a:picLocks noChangeAspect="1"/>
          </p:cNvPicPr>
          <p:nvPr/>
        </p:nvPicPr>
        <p:blipFill>
          <a:blip r:embed="rId3"/>
          <a:stretch>
            <a:fillRect/>
          </a:stretch>
        </p:blipFill>
        <p:spPr>
          <a:xfrm>
            <a:off x="-528" y="0"/>
            <a:ext cx="12192528" cy="6858000"/>
          </a:xfrm>
          <a:prstGeom prst="rect">
            <a:avLst/>
          </a:prstGeom>
        </p:spPr>
      </p:pic>
      <p:grpSp>
        <p:nvGrpSpPr>
          <p:cNvPr id="14" name="Grupo 13">
            <a:extLst>
              <a:ext uri="{FF2B5EF4-FFF2-40B4-BE49-F238E27FC236}">
                <a16:creationId xmlns:a16="http://schemas.microsoft.com/office/drawing/2014/main" id="{9ED3840D-8B5D-09DF-B0FC-7281DD145601}"/>
              </a:ext>
            </a:extLst>
          </p:cNvPr>
          <p:cNvGrpSpPr/>
          <p:nvPr/>
        </p:nvGrpSpPr>
        <p:grpSpPr>
          <a:xfrm>
            <a:off x="4913790" y="4209438"/>
            <a:ext cx="3101958" cy="2324795"/>
            <a:chOff x="671573" y="2215746"/>
            <a:chExt cx="3101958" cy="2324795"/>
          </a:xfrm>
        </p:grpSpPr>
        <p:grpSp>
          <p:nvGrpSpPr>
            <p:cNvPr id="16" name="Grupo 15">
              <a:extLst>
                <a:ext uri="{FF2B5EF4-FFF2-40B4-BE49-F238E27FC236}">
                  <a16:creationId xmlns:a16="http://schemas.microsoft.com/office/drawing/2014/main" id="{CEAD83F3-9403-418A-45E9-C826467DCC37}"/>
                </a:ext>
              </a:extLst>
            </p:cNvPr>
            <p:cNvGrpSpPr/>
            <p:nvPr/>
          </p:nvGrpSpPr>
          <p:grpSpPr>
            <a:xfrm>
              <a:off x="671573" y="2215746"/>
              <a:ext cx="3101958" cy="2324795"/>
              <a:chOff x="6415790" y="1364105"/>
              <a:chExt cx="3695075" cy="2670606"/>
            </a:xfrm>
          </p:grpSpPr>
          <p:sp>
            <p:nvSpPr>
              <p:cNvPr id="18" name="Rectángulo: esquinas superiores redondeadas 17">
                <a:extLst>
                  <a:ext uri="{FF2B5EF4-FFF2-40B4-BE49-F238E27FC236}">
                    <a16:creationId xmlns:a16="http://schemas.microsoft.com/office/drawing/2014/main" id="{5E1C112A-7E93-27C6-67F9-5FE64A33FBB2}"/>
                  </a:ext>
                </a:extLst>
              </p:cNvPr>
              <p:cNvSpPr/>
              <p:nvPr/>
            </p:nvSpPr>
            <p:spPr>
              <a:xfrm>
                <a:off x="6415790" y="1364105"/>
                <a:ext cx="3552669" cy="2670606"/>
              </a:xfrm>
              <a:prstGeom prst="round2SameRect">
                <a:avLst/>
              </a:prstGeom>
              <a:solidFill>
                <a:srgbClr val="E8E8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C" sz="1050" dirty="0"/>
              </a:p>
            </p:txBody>
          </p:sp>
          <p:sp>
            <p:nvSpPr>
              <p:cNvPr id="19" name="CuadroTexto 18">
                <a:extLst>
                  <a:ext uri="{FF2B5EF4-FFF2-40B4-BE49-F238E27FC236}">
                    <a16:creationId xmlns:a16="http://schemas.microsoft.com/office/drawing/2014/main" id="{B7BC56F9-FFE1-55BE-0E72-DA497FD294C7}"/>
                  </a:ext>
                </a:extLst>
              </p:cNvPr>
              <p:cNvSpPr txBox="1"/>
              <p:nvPr/>
            </p:nvSpPr>
            <p:spPr>
              <a:xfrm>
                <a:off x="6558196" y="1603948"/>
                <a:ext cx="3552669" cy="1378877"/>
              </a:xfrm>
              <a:prstGeom prst="rect">
                <a:avLst/>
              </a:prstGeom>
              <a:noFill/>
            </p:spPr>
            <p:txBody>
              <a:bodyPr wrap="square" rtlCol="0">
                <a:spAutoFit/>
              </a:bodyPr>
              <a:lstStyle/>
              <a:p>
                <a:r>
                  <a:rPr lang="es-EC" sz="3600" b="1" dirty="0">
                    <a:solidFill>
                      <a:schemeClr val="accent1">
                        <a:lumMod val="75000"/>
                      </a:schemeClr>
                    </a:solidFill>
                    <a:latin typeface="Segoe"/>
                  </a:rPr>
                  <a:t>RENDICIÓN </a:t>
                </a:r>
              </a:p>
              <a:p>
                <a:r>
                  <a:rPr lang="es-EC" sz="3600" b="1" dirty="0">
                    <a:solidFill>
                      <a:schemeClr val="accent1">
                        <a:lumMod val="75000"/>
                      </a:schemeClr>
                    </a:solidFill>
                    <a:latin typeface="Segoe"/>
                  </a:rPr>
                  <a:t>   CUENTAS</a:t>
                </a:r>
              </a:p>
            </p:txBody>
          </p:sp>
          <p:sp>
            <p:nvSpPr>
              <p:cNvPr id="20" name="CuadroTexto 19">
                <a:extLst>
                  <a:ext uri="{FF2B5EF4-FFF2-40B4-BE49-F238E27FC236}">
                    <a16:creationId xmlns:a16="http://schemas.microsoft.com/office/drawing/2014/main" id="{78987E31-6A0E-7A11-3EC1-BEB22D8E5BC2}"/>
                  </a:ext>
                </a:extLst>
              </p:cNvPr>
              <p:cNvSpPr txBox="1"/>
              <p:nvPr/>
            </p:nvSpPr>
            <p:spPr>
              <a:xfrm>
                <a:off x="6707133" y="2231698"/>
                <a:ext cx="674558" cy="388914"/>
              </a:xfrm>
              <a:prstGeom prst="rect">
                <a:avLst/>
              </a:prstGeom>
              <a:noFill/>
            </p:spPr>
            <p:txBody>
              <a:bodyPr wrap="square" rtlCol="0">
                <a:spAutoFit/>
              </a:bodyPr>
              <a:lstStyle/>
              <a:p>
                <a:r>
                  <a:rPr lang="es-EC" sz="1600" b="1" dirty="0">
                    <a:solidFill>
                      <a:schemeClr val="accent1">
                        <a:lumMod val="75000"/>
                      </a:schemeClr>
                    </a:solidFill>
                    <a:latin typeface="Segoe"/>
                  </a:rPr>
                  <a:t>DE</a:t>
                </a:r>
              </a:p>
            </p:txBody>
          </p:sp>
          <p:sp>
            <p:nvSpPr>
              <p:cNvPr id="21" name="CuadroTexto 20">
                <a:extLst>
                  <a:ext uri="{FF2B5EF4-FFF2-40B4-BE49-F238E27FC236}">
                    <a16:creationId xmlns:a16="http://schemas.microsoft.com/office/drawing/2014/main" id="{C9AB6B73-EC74-1E9B-9942-C4D1CDDA2E35}"/>
                  </a:ext>
                </a:extLst>
              </p:cNvPr>
              <p:cNvSpPr txBox="1"/>
              <p:nvPr/>
            </p:nvSpPr>
            <p:spPr>
              <a:xfrm>
                <a:off x="8055061" y="2898355"/>
                <a:ext cx="1698448" cy="813183"/>
              </a:xfrm>
              <a:prstGeom prst="rect">
                <a:avLst/>
              </a:prstGeom>
              <a:noFill/>
            </p:spPr>
            <p:txBody>
              <a:bodyPr wrap="square" rtlCol="0">
                <a:spAutoFit/>
              </a:bodyPr>
              <a:lstStyle/>
              <a:p>
                <a:r>
                  <a:rPr lang="es-EC" sz="4000" b="1" dirty="0">
                    <a:solidFill>
                      <a:schemeClr val="tx1">
                        <a:lumMod val="65000"/>
                        <a:lumOff val="35000"/>
                      </a:schemeClr>
                    </a:solidFill>
                    <a:latin typeface="Segoe"/>
                  </a:rPr>
                  <a:t>2025</a:t>
                </a:r>
              </a:p>
            </p:txBody>
          </p:sp>
        </p:grpSp>
        <p:pic>
          <p:nvPicPr>
            <p:cNvPr id="17" name="Picture 2" descr="El Nuevo Ecuador Logo Logotipo Vector - Descarga Gratis SVG |  Worldvectorlogo">
              <a:extLst>
                <a:ext uri="{FF2B5EF4-FFF2-40B4-BE49-F238E27FC236}">
                  <a16:creationId xmlns:a16="http://schemas.microsoft.com/office/drawing/2014/main" id="{FB4F54CA-46CD-22DB-8415-0A10FECD68A1}"/>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70714" b="33897"/>
            <a:stretch>
              <a:fillRect/>
            </a:stretch>
          </p:blipFill>
          <p:spPr bwMode="auto">
            <a:xfrm>
              <a:off x="843719" y="3564995"/>
              <a:ext cx="1232964" cy="717785"/>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2">
          <a:extLst>
            <a:ext uri="{FF2B5EF4-FFF2-40B4-BE49-F238E27FC236}">
              <a16:creationId xmlns:a16="http://schemas.microsoft.com/office/drawing/2014/main" id="{30157494-ED82-C4DA-6747-C1A44D894497}"/>
            </a:ext>
          </a:extLst>
        </p:cNvPr>
        <p:cNvGrpSpPr/>
        <p:nvPr/>
      </p:nvGrpSpPr>
      <p:grpSpPr>
        <a:xfrm>
          <a:off x="0" y="0"/>
          <a:ext cx="0" cy="0"/>
          <a:chOff x="0" y="0"/>
          <a:chExt cx="0" cy="0"/>
        </a:xfrm>
      </p:grpSpPr>
      <p:pic>
        <p:nvPicPr>
          <p:cNvPr id="123" name="Google Shape;123;p4">
            <a:extLst>
              <a:ext uri="{FF2B5EF4-FFF2-40B4-BE49-F238E27FC236}">
                <a16:creationId xmlns:a16="http://schemas.microsoft.com/office/drawing/2014/main" id="{4D2741ED-4BE9-8D3E-DB06-D93CEA483910}"/>
              </a:ext>
            </a:extLst>
          </p:cNvPr>
          <p:cNvPicPr preferRelativeResize="0"/>
          <p:nvPr/>
        </p:nvPicPr>
        <p:blipFill rotWithShape="1">
          <a:blip r:embed="rId3">
            <a:alphaModFix/>
          </a:blip>
          <a:srcRect l="53416"/>
          <a:stretch/>
        </p:blipFill>
        <p:spPr>
          <a:xfrm>
            <a:off x="0" y="275896"/>
            <a:ext cx="1010400" cy="426965"/>
          </a:xfrm>
          <a:prstGeom prst="rect">
            <a:avLst/>
          </a:prstGeom>
          <a:noFill/>
          <a:ln>
            <a:noFill/>
          </a:ln>
        </p:spPr>
      </p:pic>
      <p:sp>
        <p:nvSpPr>
          <p:cNvPr id="124" name="Google Shape;124;p4">
            <a:extLst>
              <a:ext uri="{FF2B5EF4-FFF2-40B4-BE49-F238E27FC236}">
                <a16:creationId xmlns:a16="http://schemas.microsoft.com/office/drawing/2014/main" id="{50E4554F-181E-E753-1CC3-F68BC959B6B6}"/>
              </a:ext>
            </a:extLst>
          </p:cNvPr>
          <p:cNvSpPr txBox="1"/>
          <p:nvPr/>
        </p:nvSpPr>
        <p:spPr>
          <a:xfrm>
            <a:off x="1010400" y="195139"/>
            <a:ext cx="490945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C" sz="3600" b="1" dirty="0">
                <a:solidFill>
                  <a:srgbClr val="2D2D93"/>
                </a:solidFill>
                <a:latin typeface="Arial"/>
                <a:ea typeface="Arial"/>
                <a:cs typeface="Arial"/>
                <a:sym typeface="Arial"/>
              </a:rPr>
              <a:t>Marco Legal</a:t>
            </a:r>
            <a:endParaRPr dirty="0"/>
          </a:p>
        </p:txBody>
      </p:sp>
      <p:sp>
        <p:nvSpPr>
          <p:cNvPr id="25" name="Oval 10">
            <a:extLst>
              <a:ext uri="{FF2B5EF4-FFF2-40B4-BE49-F238E27FC236}">
                <a16:creationId xmlns:a16="http://schemas.microsoft.com/office/drawing/2014/main" id="{AF291CB2-685A-7FF6-73EA-02640F99012E}"/>
              </a:ext>
            </a:extLst>
          </p:cNvPr>
          <p:cNvSpPr>
            <a:spLocks noChangeArrowheads="1"/>
          </p:cNvSpPr>
          <p:nvPr/>
        </p:nvSpPr>
        <p:spPr bwMode="auto">
          <a:xfrm>
            <a:off x="4041410" y="1313601"/>
            <a:ext cx="1085285" cy="1042468"/>
          </a:xfrm>
          <a:prstGeom prst="ellipse">
            <a:avLst/>
          </a:prstGeom>
          <a:solidFill>
            <a:schemeClr val="bg1">
              <a:lumMod val="85000"/>
            </a:schemeClr>
          </a:solidFill>
          <a:ln>
            <a:noFill/>
          </a:ln>
        </p:spPr>
        <p:txBody>
          <a:bodyPr lIns="91391" tIns="45696" rIns="91391" bIns="45696"/>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ctr" eaLnBrk="1" hangingPunct="1">
              <a:spcBef>
                <a:spcPct val="0"/>
              </a:spcBef>
              <a:buFontTx/>
              <a:buNone/>
            </a:pPr>
            <a:endParaRPr lang="zh-CN" altLang="en-US" sz="2400" dirty="0">
              <a:solidFill>
                <a:schemeClr val="bg1"/>
              </a:solidFill>
              <a:latin typeface="Segoe"/>
              <a:ea typeface="+mn-ea"/>
              <a:cs typeface="+mn-ea"/>
              <a:sym typeface="+mn-lt"/>
            </a:endParaRPr>
          </a:p>
        </p:txBody>
      </p:sp>
      <p:sp>
        <p:nvSpPr>
          <p:cNvPr id="27" name="Oval 13">
            <a:extLst>
              <a:ext uri="{FF2B5EF4-FFF2-40B4-BE49-F238E27FC236}">
                <a16:creationId xmlns:a16="http://schemas.microsoft.com/office/drawing/2014/main" id="{FF22B90E-730F-1101-E591-CDF97D364605}"/>
              </a:ext>
            </a:extLst>
          </p:cNvPr>
          <p:cNvSpPr>
            <a:spLocks noChangeArrowheads="1"/>
          </p:cNvSpPr>
          <p:nvPr/>
        </p:nvSpPr>
        <p:spPr bwMode="auto">
          <a:xfrm>
            <a:off x="4877341" y="3076991"/>
            <a:ext cx="1088225" cy="1042468"/>
          </a:xfrm>
          <a:prstGeom prst="ellipse">
            <a:avLst/>
          </a:prstGeom>
          <a:solidFill>
            <a:schemeClr val="bg2">
              <a:lumMod val="60000"/>
              <a:lumOff val="40000"/>
            </a:schemeClr>
          </a:solidFill>
          <a:ln>
            <a:noFill/>
          </a:ln>
        </p:spPr>
        <p:txBody>
          <a:bodyPr lIns="91391" tIns="45696" rIns="91391" bIns="45696"/>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ctr" eaLnBrk="1" hangingPunct="1">
              <a:spcBef>
                <a:spcPct val="0"/>
              </a:spcBef>
              <a:buFontTx/>
              <a:buNone/>
            </a:pPr>
            <a:endParaRPr lang="zh-CN" altLang="en-US" sz="2400" dirty="0">
              <a:solidFill>
                <a:schemeClr val="bg1"/>
              </a:solidFill>
              <a:latin typeface="Segoe"/>
              <a:ea typeface="+mn-ea"/>
              <a:cs typeface="+mn-ea"/>
              <a:sym typeface="+mn-lt"/>
            </a:endParaRPr>
          </a:p>
        </p:txBody>
      </p:sp>
      <p:sp>
        <p:nvSpPr>
          <p:cNvPr id="28" name="Oval 14">
            <a:extLst>
              <a:ext uri="{FF2B5EF4-FFF2-40B4-BE49-F238E27FC236}">
                <a16:creationId xmlns:a16="http://schemas.microsoft.com/office/drawing/2014/main" id="{4D756B70-0B4C-4B65-8694-50D554C3962F}"/>
              </a:ext>
            </a:extLst>
          </p:cNvPr>
          <p:cNvSpPr>
            <a:spLocks noChangeArrowheads="1"/>
          </p:cNvSpPr>
          <p:nvPr/>
        </p:nvSpPr>
        <p:spPr bwMode="auto">
          <a:xfrm>
            <a:off x="4600382" y="4648156"/>
            <a:ext cx="1085285" cy="1042468"/>
          </a:xfrm>
          <a:prstGeom prst="ellipse">
            <a:avLst/>
          </a:prstGeom>
          <a:solidFill>
            <a:schemeClr val="accent1">
              <a:lumMod val="20000"/>
              <a:lumOff val="80000"/>
            </a:schemeClr>
          </a:solidFill>
          <a:ln>
            <a:noFill/>
          </a:ln>
        </p:spPr>
        <p:txBody>
          <a:bodyPr lIns="91391" tIns="45696" rIns="91391" bIns="45696"/>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ctr" eaLnBrk="1" hangingPunct="1">
              <a:spcBef>
                <a:spcPct val="0"/>
              </a:spcBef>
              <a:buFontTx/>
              <a:buNone/>
            </a:pPr>
            <a:endParaRPr lang="zh-CN" altLang="en-US" sz="2400" dirty="0">
              <a:solidFill>
                <a:schemeClr val="bg1"/>
              </a:solidFill>
              <a:latin typeface="Segoe"/>
              <a:ea typeface="+mn-ea"/>
              <a:cs typeface="+mn-ea"/>
              <a:sym typeface="+mn-lt"/>
            </a:endParaRPr>
          </a:p>
        </p:txBody>
      </p:sp>
      <p:sp>
        <p:nvSpPr>
          <p:cNvPr id="29" name="Oval 7">
            <a:extLst>
              <a:ext uri="{FF2B5EF4-FFF2-40B4-BE49-F238E27FC236}">
                <a16:creationId xmlns:a16="http://schemas.microsoft.com/office/drawing/2014/main" id="{72C43220-AE62-48A8-D804-E16178913199}"/>
              </a:ext>
            </a:extLst>
          </p:cNvPr>
          <p:cNvSpPr>
            <a:spLocks noChangeArrowheads="1"/>
          </p:cNvSpPr>
          <p:nvPr/>
        </p:nvSpPr>
        <p:spPr bwMode="auto">
          <a:xfrm>
            <a:off x="463097" y="1766878"/>
            <a:ext cx="4280571" cy="4010941"/>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391" tIns="45696" rIns="91391" bIns="45696"/>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733">
              <a:solidFill>
                <a:schemeClr val="tx1"/>
              </a:solidFill>
              <a:latin typeface="Segoe"/>
              <a:ea typeface="+mn-ea"/>
              <a:cs typeface="+mn-ea"/>
              <a:sym typeface="+mn-lt"/>
            </a:endParaRPr>
          </a:p>
        </p:txBody>
      </p:sp>
      <p:sp>
        <p:nvSpPr>
          <p:cNvPr id="30" name="Oval 9">
            <a:extLst>
              <a:ext uri="{FF2B5EF4-FFF2-40B4-BE49-F238E27FC236}">
                <a16:creationId xmlns:a16="http://schemas.microsoft.com/office/drawing/2014/main" id="{3CE2845F-D889-3BF7-ADD3-EFCF4615840D}"/>
              </a:ext>
            </a:extLst>
          </p:cNvPr>
          <p:cNvSpPr>
            <a:spLocks noChangeArrowheads="1"/>
          </p:cNvSpPr>
          <p:nvPr/>
        </p:nvSpPr>
        <p:spPr bwMode="auto">
          <a:xfrm>
            <a:off x="157535" y="3322087"/>
            <a:ext cx="1994174" cy="1686398"/>
          </a:xfrm>
          <a:prstGeom prst="ellipse">
            <a:avLst/>
          </a:prstGeom>
          <a:solidFill>
            <a:srgbClr val="2CB5E0"/>
          </a:solidFill>
          <a:ln>
            <a:noFill/>
          </a:ln>
        </p:spPr>
        <p:txBody>
          <a:bodyPr lIns="91391" tIns="45696" rIns="91391" bIns="45696"/>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733">
              <a:solidFill>
                <a:schemeClr val="tx1"/>
              </a:solidFill>
              <a:latin typeface="Segoe"/>
              <a:ea typeface="+mn-ea"/>
              <a:cs typeface="+mn-ea"/>
              <a:sym typeface="+mn-lt"/>
            </a:endParaRPr>
          </a:p>
        </p:txBody>
      </p:sp>
      <p:sp>
        <p:nvSpPr>
          <p:cNvPr id="44" name="TextBox 18">
            <a:extLst>
              <a:ext uri="{FF2B5EF4-FFF2-40B4-BE49-F238E27FC236}">
                <a16:creationId xmlns:a16="http://schemas.microsoft.com/office/drawing/2014/main" id="{BA3911CA-53B9-2D0E-68E2-1459025A639F}"/>
              </a:ext>
            </a:extLst>
          </p:cNvPr>
          <p:cNvSpPr txBox="1">
            <a:spLocks noChangeArrowheads="1"/>
          </p:cNvSpPr>
          <p:nvPr/>
        </p:nvSpPr>
        <p:spPr bwMode="auto">
          <a:xfrm>
            <a:off x="450212" y="3705191"/>
            <a:ext cx="1381073" cy="748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1" tIns="45696" rIns="91391" bIns="45696">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ctr" eaLnBrk="1" hangingPunct="1">
              <a:spcBef>
                <a:spcPct val="0"/>
              </a:spcBef>
              <a:buFontTx/>
              <a:buNone/>
            </a:pPr>
            <a:r>
              <a:rPr lang="en-US" altLang="zh-CN" sz="2133" b="1" dirty="0">
                <a:solidFill>
                  <a:schemeClr val="tx1">
                    <a:lumMod val="50000"/>
                    <a:lumOff val="50000"/>
                  </a:schemeClr>
                </a:solidFill>
                <a:latin typeface="Segoe"/>
                <a:ea typeface="+mn-ea"/>
                <a:cs typeface="+mn-ea"/>
                <a:sym typeface="+mn-lt"/>
              </a:rPr>
              <a:t>MARCO LEGAL</a:t>
            </a:r>
          </a:p>
        </p:txBody>
      </p:sp>
      <p:pic>
        <p:nvPicPr>
          <p:cNvPr id="45" name="Picture 2" descr="Resultado de imagen de constitucion politica del ecuador2020">
            <a:extLst>
              <a:ext uri="{FF2B5EF4-FFF2-40B4-BE49-F238E27FC236}">
                <a16:creationId xmlns:a16="http://schemas.microsoft.com/office/drawing/2014/main" id="{A75C1388-DD06-57DB-48E6-8EB418C3FF58}"/>
              </a:ext>
            </a:extLst>
          </p:cNvPr>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172889" y="1423312"/>
            <a:ext cx="822325"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Imagen 45">
            <a:extLst>
              <a:ext uri="{FF2B5EF4-FFF2-40B4-BE49-F238E27FC236}">
                <a16:creationId xmlns:a16="http://schemas.microsoft.com/office/drawing/2014/main" id="{C7FA8BD7-1681-C0A4-95F6-4E3F1A83FEC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21620" y="3224046"/>
            <a:ext cx="56515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CuadroTexto 47">
            <a:extLst>
              <a:ext uri="{FF2B5EF4-FFF2-40B4-BE49-F238E27FC236}">
                <a16:creationId xmlns:a16="http://schemas.microsoft.com/office/drawing/2014/main" id="{745BCBC3-09D4-94E9-35E1-45EAEFE23816}"/>
              </a:ext>
            </a:extLst>
          </p:cNvPr>
          <p:cNvSpPr txBox="1"/>
          <p:nvPr/>
        </p:nvSpPr>
        <p:spPr>
          <a:xfrm>
            <a:off x="5416324" y="1350686"/>
            <a:ext cx="6312579" cy="590931"/>
          </a:xfrm>
          <a:prstGeom prst="rect">
            <a:avLst/>
          </a:prstGeom>
          <a:solidFill>
            <a:schemeClr val="bg1">
              <a:lumMod val="85000"/>
            </a:schemeClr>
          </a:solidFill>
        </p:spPr>
        <p:txBody>
          <a:bodyPr wrap="square">
            <a:spAutoFit/>
          </a:bodyPr>
          <a:lstStyle/>
          <a:p>
            <a:pPr marL="0" lvl="0" indent="0" algn="ctr" defTabSz="622300">
              <a:lnSpc>
                <a:spcPct val="90000"/>
              </a:lnSpc>
              <a:spcBef>
                <a:spcPct val="0"/>
              </a:spcBef>
              <a:spcAft>
                <a:spcPct val="35000"/>
              </a:spcAft>
              <a:buNone/>
            </a:pPr>
            <a:r>
              <a:rPr lang="es-ES" sz="1200" kern="1200" dirty="0">
                <a:latin typeface="Segoe"/>
                <a:cs typeface="Arial" panose="020B0604020202020204" pitchFamily="34" charset="0"/>
              </a:rPr>
              <a:t>Art. 61 de la Constitución de la República del Ecuador, numerales 2 y 5 </a:t>
            </a:r>
            <a:r>
              <a:rPr lang="es-ES" sz="1200" i="1" kern="1200" dirty="0">
                <a:latin typeface="Segoe"/>
                <a:cs typeface="Arial" panose="020B0604020202020204" pitchFamily="34" charset="0"/>
              </a:rPr>
              <a:t>“garantiza el derecho de participación de las personas en los asuntos de interés público y fiscalización de los actos del poder público”.</a:t>
            </a:r>
            <a:endParaRPr lang="es-EC" sz="1200" kern="1200" dirty="0">
              <a:latin typeface="Segoe"/>
              <a:cs typeface="Arial" panose="020B0604020202020204" pitchFamily="34" charset="0"/>
            </a:endParaRPr>
          </a:p>
        </p:txBody>
      </p:sp>
      <p:sp>
        <p:nvSpPr>
          <p:cNvPr id="49" name="CuadroTexto 48">
            <a:extLst>
              <a:ext uri="{FF2B5EF4-FFF2-40B4-BE49-F238E27FC236}">
                <a16:creationId xmlns:a16="http://schemas.microsoft.com/office/drawing/2014/main" id="{5EEBAF24-A695-B2F5-EB01-E0ED01587E38}"/>
              </a:ext>
            </a:extLst>
          </p:cNvPr>
          <p:cNvSpPr txBox="1"/>
          <p:nvPr/>
        </p:nvSpPr>
        <p:spPr>
          <a:xfrm>
            <a:off x="6066257" y="3287770"/>
            <a:ext cx="5655471" cy="590931"/>
          </a:xfrm>
          <a:prstGeom prst="rect">
            <a:avLst/>
          </a:prstGeom>
          <a:solidFill>
            <a:schemeClr val="bg2">
              <a:lumMod val="40000"/>
              <a:lumOff val="60000"/>
            </a:schemeClr>
          </a:solidFill>
          <a:ln>
            <a:solidFill>
              <a:schemeClr val="bg2">
                <a:lumMod val="40000"/>
                <a:lumOff val="60000"/>
              </a:schemeClr>
            </a:solidFill>
          </a:ln>
        </p:spPr>
        <p:txBody>
          <a:bodyPr wrap="square">
            <a:spAutoFit/>
          </a:bodyPr>
          <a:lstStyle/>
          <a:p>
            <a:pPr lvl="0" algn="l" defTabSz="622300">
              <a:lnSpc>
                <a:spcPct val="90000"/>
              </a:lnSpc>
              <a:spcBef>
                <a:spcPct val="0"/>
              </a:spcBef>
              <a:spcAft>
                <a:spcPct val="35000"/>
              </a:spcAft>
              <a:buNone/>
            </a:pPr>
            <a:r>
              <a:rPr lang="es-EC" sz="1200" kern="1200" dirty="0">
                <a:solidFill>
                  <a:srgbClr val="002060"/>
                </a:solidFill>
                <a:latin typeface="Segoe"/>
                <a:cs typeface="Arial" panose="020B0604020202020204" pitchFamily="34" charset="0"/>
              </a:rPr>
              <a:t>Ley Orgánica de Participación Ciudadana y Control Social </a:t>
            </a:r>
            <a:r>
              <a:rPr lang="es-ES" sz="1200" kern="1200" dirty="0">
                <a:solidFill>
                  <a:srgbClr val="002060"/>
                </a:solidFill>
                <a:latin typeface="Segoe"/>
                <a:cs typeface="Arial" panose="020B0604020202020204" pitchFamily="34" charset="0"/>
              </a:rPr>
              <a:t>El Art. 90  indica que </a:t>
            </a:r>
            <a:r>
              <a:rPr lang="es-EC" sz="1200" kern="1200" noProof="0" dirty="0">
                <a:solidFill>
                  <a:srgbClr val="002060"/>
                </a:solidFill>
                <a:latin typeface="Segoe"/>
                <a:cs typeface="Arial" panose="020B0604020202020204" pitchFamily="34" charset="0"/>
              </a:rPr>
              <a:t>las p</a:t>
            </a:r>
            <a:r>
              <a:rPr lang="es-EC" sz="1200" i="1" kern="1200" noProof="0" dirty="0">
                <a:solidFill>
                  <a:srgbClr val="002060"/>
                </a:solidFill>
                <a:latin typeface="Segoe"/>
                <a:cs typeface="Arial" panose="020B0604020202020204" pitchFamily="34" charset="0"/>
              </a:rPr>
              <a:t>ersonas</a:t>
            </a:r>
            <a:r>
              <a:rPr lang="es-ES" sz="1200" i="1" kern="1200" dirty="0">
                <a:solidFill>
                  <a:srgbClr val="002060"/>
                </a:solidFill>
                <a:latin typeface="Segoe"/>
                <a:cs typeface="Arial" panose="020B0604020202020204" pitchFamily="34" charset="0"/>
              </a:rPr>
              <a:t>, autoridades publicas y privadas que manejen fondos públicos o desarrollen actividades de interés público están obligados a rendir cuentas</a:t>
            </a:r>
            <a:endParaRPr lang="es-EC" sz="1200" kern="1200" dirty="0">
              <a:solidFill>
                <a:srgbClr val="002060"/>
              </a:solidFill>
              <a:latin typeface="Segoe"/>
              <a:cs typeface="Arial" panose="020B0604020202020204" pitchFamily="34" charset="0"/>
            </a:endParaRPr>
          </a:p>
        </p:txBody>
      </p:sp>
      <p:sp>
        <p:nvSpPr>
          <p:cNvPr id="50" name="CuadroTexto 49">
            <a:extLst>
              <a:ext uri="{FF2B5EF4-FFF2-40B4-BE49-F238E27FC236}">
                <a16:creationId xmlns:a16="http://schemas.microsoft.com/office/drawing/2014/main" id="{27F438A3-A642-6CAC-C2F9-5602C51E3490}"/>
              </a:ext>
            </a:extLst>
          </p:cNvPr>
          <p:cNvSpPr txBox="1"/>
          <p:nvPr/>
        </p:nvSpPr>
        <p:spPr>
          <a:xfrm>
            <a:off x="5906915" y="4950084"/>
            <a:ext cx="5814813" cy="590931"/>
          </a:xfrm>
          <a:prstGeom prst="rect">
            <a:avLst/>
          </a:prstGeom>
          <a:solidFill>
            <a:schemeClr val="accent1">
              <a:lumMod val="20000"/>
              <a:lumOff val="80000"/>
            </a:schemeClr>
          </a:solidFill>
        </p:spPr>
        <p:txBody>
          <a:bodyPr wrap="square">
            <a:spAutoFit/>
          </a:bodyPr>
          <a:lstStyle/>
          <a:p>
            <a:pPr marL="0" lvl="0" indent="0" algn="just" defTabSz="622300">
              <a:lnSpc>
                <a:spcPct val="90000"/>
              </a:lnSpc>
              <a:spcBef>
                <a:spcPct val="0"/>
              </a:spcBef>
              <a:spcAft>
                <a:spcPct val="35000"/>
              </a:spcAft>
              <a:buNone/>
            </a:pPr>
            <a:r>
              <a:rPr lang="es-EC" sz="1200" kern="1200" dirty="0">
                <a:solidFill>
                  <a:schemeClr val="tx1"/>
                </a:solidFill>
                <a:latin typeface="Segoe"/>
                <a:cs typeface="Arial" panose="020B0604020202020204" pitchFamily="34" charset="0"/>
              </a:rPr>
              <a:t>Resolución No CPCCS-PLES-SG-069-2021-476, el Pleno del Consejo de Participación Ciudadana Control Social establece en el Art II el programa y cronograma de rendición de cuentas para las diferentes fases.</a:t>
            </a:r>
          </a:p>
        </p:txBody>
      </p:sp>
      <p:pic>
        <p:nvPicPr>
          <p:cNvPr id="51" name="Imagen 50">
            <a:extLst>
              <a:ext uri="{FF2B5EF4-FFF2-40B4-BE49-F238E27FC236}">
                <a16:creationId xmlns:a16="http://schemas.microsoft.com/office/drawing/2014/main" id="{A160F02A-70C7-FB83-4116-253A77855F1D}"/>
              </a:ext>
            </a:extLst>
          </p:cNvPr>
          <p:cNvPicPr>
            <a:picLocks noChangeAspect="1"/>
          </p:cNvPicPr>
          <p:nvPr/>
        </p:nvPicPr>
        <p:blipFill>
          <a:blip r:embed="rId6">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4895375" y="4904566"/>
            <a:ext cx="4953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2" descr="139,218 imágenes, fotos de stock, objetos en 3D y vectores sobre Marco legal  | Shutterstock">
            <a:extLst>
              <a:ext uri="{FF2B5EF4-FFF2-40B4-BE49-F238E27FC236}">
                <a16:creationId xmlns:a16="http://schemas.microsoft.com/office/drawing/2014/main" id="{ACED63FC-B155-5553-F37A-12C587F8209E}"/>
              </a:ext>
            </a:extLst>
          </p:cNvPr>
          <p:cNvPicPr>
            <a:picLocks noChangeAspect="1" noChangeArrowheads="1"/>
          </p:cNvPicPr>
          <p:nvPr/>
        </p:nvPicPr>
        <p:blipFill rotWithShape="1">
          <a:blip r:embed="rId7">
            <a:duotone>
              <a:schemeClr val="accent3">
                <a:shade val="45000"/>
                <a:satMod val="135000"/>
              </a:schemeClr>
              <a:prstClr val="white"/>
            </a:duotone>
            <a:extLst>
              <a:ext uri="{28A0092B-C50C-407E-A947-70E740481C1C}">
                <a14:useLocalDpi xmlns:a14="http://schemas.microsoft.com/office/drawing/2010/main" val="0"/>
              </a:ext>
            </a:extLst>
          </a:blip>
          <a:srcRect r="8161" b="20028"/>
          <a:stretch/>
        </p:blipFill>
        <p:spPr bwMode="auto">
          <a:xfrm>
            <a:off x="2457271" y="2510522"/>
            <a:ext cx="1884645" cy="2044588"/>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0AF3CEE1-ED72-6F49-1FF0-CAD9D2ABB203}"/>
              </a:ext>
            </a:extLst>
          </p:cNvPr>
          <p:cNvSpPr txBox="1"/>
          <p:nvPr/>
        </p:nvSpPr>
        <p:spPr>
          <a:xfrm>
            <a:off x="5416323" y="1864191"/>
            <a:ext cx="6305405" cy="646331"/>
          </a:xfrm>
          <a:prstGeom prst="rect">
            <a:avLst/>
          </a:prstGeom>
          <a:solidFill>
            <a:schemeClr val="tx2"/>
          </a:solidFill>
        </p:spPr>
        <p:txBody>
          <a:bodyPr wrap="square">
            <a:spAutoFit/>
          </a:bodyPr>
          <a:lstStyle/>
          <a:p>
            <a:r>
              <a:rPr lang="es-EC" sz="1200" i="1" kern="1200" dirty="0">
                <a:latin typeface="Segoe"/>
                <a:cs typeface="Arial" panose="020B0604020202020204" pitchFamily="34" charset="0"/>
              </a:rPr>
              <a:t>“La Función de Transparencia y Control Social estará formada por el Consejo de Participación Ciudadana y Control Social, la Defensoría del Pueblo, la Contraloría General del Estado y las superintendencias”. </a:t>
            </a:r>
          </a:p>
        </p:txBody>
      </p:sp>
    </p:spTree>
    <p:extLst>
      <p:ext uri="{BB962C8B-B14F-4D97-AF65-F5344CB8AC3E}">
        <p14:creationId xmlns:p14="http://schemas.microsoft.com/office/powerpoint/2010/main" val="3815471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heel(1)">
                                      <p:cBhvr>
                                        <p:cTn id="7" dur="1000"/>
                                        <p:tgtEl>
                                          <p:spTgt spid="29"/>
                                        </p:tgtEl>
                                      </p:cBhvr>
                                    </p:animEffect>
                                  </p:childTnLst>
                                </p:cTn>
                              </p:par>
                            </p:childTnLst>
                          </p:cTn>
                        </p:par>
                        <p:par>
                          <p:cTn id="8" fill="hold">
                            <p:stCondLst>
                              <p:cond delay="1000"/>
                            </p:stCondLst>
                            <p:childTnLst>
                              <p:par>
                                <p:cTn id="9" presetID="5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Scale>
                                      <p:cBhvr>
                                        <p:cTn id="11" dur="1000" decel="50000" fill="hold">
                                          <p:stCondLst>
                                            <p:cond delay="0"/>
                                          </p:stCondLst>
                                        </p:cTn>
                                        <p:tgtEl>
                                          <p:spTgt spid="3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2" dur="1000" decel="50000" fill="hold">
                                          <p:stCondLst>
                                            <p:cond delay="0"/>
                                          </p:stCondLst>
                                        </p:cTn>
                                        <p:tgtEl>
                                          <p:spTgt spid="30"/>
                                        </p:tgtEl>
                                        <p:attrNameLst>
                                          <p:attrName>ppt_x,ppt_y</p:attrName>
                                        </p:attrNameLst>
                                      </p:cBhvr>
                                      <p:rCtr x="0" y="0"/>
                                    </p:animMotion>
                                    <p:animEffect transition="in" filter="fade">
                                      <p:cBhvr>
                                        <p:cTn id="13" dur="1000"/>
                                        <p:tgtEl>
                                          <p:spTgt spid="30"/>
                                        </p:tgtEl>
                                      </p:cBhvr>
                                    </p:animEffect>
                                  </p:childTnLst>
                                </p:cTn>
                              </p:par>
                              <p:par>
                                <p:cTn id="14" presetID="52" presetClass="entr" presetSubtype="0"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Scale>
                                      <p:cBhvr>
                                        <p:cTn id="16" dur="1000" decel="50000" fill="hold">
                                          <p:stCondLst>
                                            <p:cond delay="0"/>
                                          </p:stCondLst>
                                        </p:cTn>
                                        <p:tgtEl>
                                          <p:spTgt spid="4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7" dur="1000" decel="50000" fill="hold">
                                          <p:stCondLst>
                                            <p:cond delay="0"/>
                                          </p:stCondLst>
                                        </p:cTn>
                                        <p:tgtEl>
                                          <p:spTgt spid="44"/>
                                        </p:tgtEl>
                                        <p:attrNameLst>
                                          <p:attrName>ppt_x,ppt_y</p:attrName>
                                        </p:attrNameLst>
                                      </p:cBhvr>
                                      <p:rCtr x="0" y="0"/>
                                    </p:animMotion>
                                    <p:animEffect transition="in" filter="fade">
                                      <p:cBhvr>
                                        <p:cTn id="18" dur="1000"/>
                                        <p:tgtEl>
                                          <p:spTgt spid="44"/>
                                        </p:tgtEl>
                                      </p:cBhvr>
                                    </p:animEffect>
                                  </p:childTnLst>
                                </p:cTn>
                              </p:par>
                            </p:childTnLst>
                          </p:cTn>
                        </p:par>
                        <p:par>
                          <p:cTn id="19" fill="hold">
                            <p:stCondLst>
                              <p:cond delay="2000"/>
                            </p:stCondLst>
                            <p:childTnLst>
                              <p:par>
                                <p:cTn id="20" presetID="1"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27"/>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28"/>
                                        </p:tgtEl>
                                        <p:attrNameLst>
                                          <p:attrName>style.visibility</p:attrName>
                                        </p:attrNameLst>
                                      </p:cBhvr>
                                      <p:to>
                                        <p:strVal val="visible"/>
                                      </p:to>
                                    </p:set>
                                  </p:childTnLst>
                                </p:cTn>
                              </p:par>
                              <p:par>
                                <p:cTn id="26" presetID="35" presetClass="path" presetSubtype="0" accel="50000" decel="50000" fill="hold" grpId="1" nodeType="withEffect">
                                  <p:stCondLst>
                                    <p:cond delay="0"/>
                                  </p:stCondLst>
                                  <p:childTnLst>
                                    <p:animMotion origin="layout" path="M 2.29608E-6 1.11111E-6 L -0.17354 0.29051 " pathEditMode="relative" rAng="0" ptsTypes="AA">
                                      <p:cBhvr>
                                        <p:cTn id="27" dur="500" spd="-99900" fill="hold"/>
                                        <p:tgtEl>
                                          <p:spTgt spid="25"/>
                                        </p:tgtEl>
                                        <p:attrNameLst>
                                          <p:attrName>ppt_x,ppt_y</p:attrName>
                                        </p:attrNameLst>
                                      </p:cBhvr>
                                      <p:rCtr x="-8600" y="14500"/>
                                    </p:animMotion>
                                  </p:childTnLst>
                                </p:cTn>
                              </p:par>
                              <p:par>
                                <p:cTn id="28" presetID="35" presetClass="path" presetSubtype="0" accel="50000" decel="50000" fill="hold" grpId="1" nodeType="withEffect">
                                  <p:stCondLst>
                                    <p:cond delay="0"/>
                                  </p:stCondLst>
                                  <p:childTnLst>
                                    <p:animMotion origin="layout" path="M 2.35202E-6 -2.59259E-6 L -0.23143 0.15556 " pathEditMode="relative" rAng="0" ptsTypes="AA">
                                      <p:cBhvr>
                                        <p:cTn id="29" dur="500" spd="-99900" fill="hold"/>
                                        <p:tgtEl>
                                          <p:spTgt spid="27"/>
                                        </p:tgtEl>
                                        <p:attrNameLst>
                                          <p:attrName>ppt_x,ppt_y</p:attrName>
                                        </p:attrNameLst>
                                      </p:cBhvr>
                                      <p:rCtr x="-11500" y="7800"/>
                                    </p:animMotion>
                                  </p:childTnLst>
                                </p:cTn>
                              </p:par>
                              <p:par>
                                <p:cTn id="30" presetID="35" presetClass="path" presetSubtype="0" accel="50000" decel="50000" fill="hold" grpId="1" nodeType="withEffect">
                                  <p:stCondLst>
                                    <p:cond delay="0"/>
                                  </p:stCondLst>
                                  <p:childTnLst>
                                    <p:animMotion origin="layout" path="M 0 0 L -0.25 0 E" pathEditMode="relative" rAng="0" ptsTypes="">
                                      <p:cBhvr>
                                        <p:cTn id="31" dur="500" spd="-99900" fill="hold"/>
                                        <p:tgtEl>
                                          <p:spTgt spid="28"/>
                                        </p:tgtEl>
                                        <p:attrNameLst>
                                          <p:attrName>ppt_x,ppt_y</p:attrName>
                                        </p:attrNameLst>
                                      </p:cBhvr>
                                      <p:rCtr x="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autoUpdateAnimBg="0"/>
      <p:bldP spid="25" grpId="1" animBg="1" autoUpdateAnimBg="0"/>
      <p:bldP spid="27" grpId="0" animBg="1" autoUpdateAnimBg="0"/>
      <p:bldP spid="27" grpId="1" animBg="1" autoUpdateAnimBg="0"/>
      <p:bldP spid="28" grpId="0" animBg="1" autoUpdateAnimBg="0"/>
      <p:bldP spid="28" grpId="1" animBg="1" autoUpdateAnimBg="0"/>
      <p:bldP spid="29" grpId="0" animBg="1" autoUpdateAnimBg="0"/>
      <p:bldP spid="30" grpId="0" animBg="1" autoUpdateAnimBg="0"/>
      <p:bldP spid="44"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pic>
        <p:nvPicPr>
          <p:cNvPr id="123" name="Google Shape;123;p4"/>
          <p:cNvPicPr preferRelativeResize="0"/>
          <p:nvPr/>
        </p:nvPicPr>
        <p:blipFill rotWithShape="1">
          <a:blip r:embed="rId3">
            <a:alphaModFix/>
          </a:blip>
          <a:srcRect l="53416"/>
          <a:stretch/>
        </p:blipFill>
        <p:spPr>
          <a:xfrm>
            <a:off x="0" y="275896"/>
            <a:ext cx="1010400" cy="426965"/>
          </a:xfrm>
          <a:prstGeom prst="rect">
            <a:avLst/>
          </a:prstGeom>
          <a:noFill/>
          <a:ln>
            <a:noFill/>
          </a:ln>
        </p:spPr>
      </p:pic>
      <p:sp>
        <p:nvSpPr>
          <p:cNvPr id="124" name="Google Shape;124;p4"/>
          <p:cNvSpPr txBox="1"/>
          <p:nvPr/>
        </p:nvSpPr>
        <p:spPr>
          <a:xfrm>
            <a:off x="1010400" y="195139"/>
            <a:ext cx="5975016"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C" sz="3600" b="1" dirty="0">
                <a:solidFill>
                  <a:srgbClr val="2D2D93"/>
                </a:solidFill>
                <a:latin typeface="Arial"/>
                <a:ea typeface="Arial"/>
                <a:cs typeface="Arial"/>
                <a:sym typeface="Arial"/>
              </a:rPr>
              <a:t>Rendición de Cuentas</a:t>
            </a:r>
            <a:endParaRPr dirty="0"/>
          </a:p>
        </p:txBody>
      </p:sp>
      <p:sp>
        <p:nvSpPr>
          <p:cNvPr id="2" name="Rectángulo 4">
            <a:extLst>
              <a:ext uri="{FF2B5EF4-FFF2-40B4-BE49-F238E27FC236}">
                <a16:creationId xmlns:a16="http://schemas.microsoft.com/office/drawing/2014/main" id="{30AD2ED8-5988-4E75-7FBD-7ED6C5DB3393}"/>
              </a:ext>
            </a:extLst>
          </p:cNvPr>
          <p:cNvSpPr>
            <a:spLocks noChangeArrowheads="1"/>
          </p:cNvSpPr>
          <p:nvPr/>
        </p:nvSpPr>
        <p:spPr bwMode="auto">
          <a:xfrm>
            <a:off x="439857" y="847149"/>
            <a:ext cx="10742803" cy="1384995"/>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0000"/>
              </a:lnSpc>
              <a:spcBef>
                <a:spcPct val="0"/>
              </a:spcBef>
              <a:buFontTx/>
              <a:buNone/>
            </a:pPr>
            <a:r>
              <a:rPr lang="es-ES" altLang="es-EC" sz="1400" b="1" dirty="0">
                <a:solidFill>
                  <a:srgbClr val="002060"/>
                </a:solidFill>
                <a:latin typeface="Segoe"/>
              </a:rPr>
              <a:t>RENDICION DE CUENTAS </a:t>
            </a:r>
          </a:p>
          <a:p>
            <a:pPr>
              <a:lnSpc>
                <a:spcPct val="100000"/>
              </a:lnSpc>
              <a:spcBef>
                <a:spcPct val="0"/>
              </a:spcBef>
              <a:buFontTx/>
              <a:buNone/>
            </a:pPr>
            <a:endParaRPr lang="es-ES" altLang="es-EC" sz="1400" dirty="0">
              <a:solidFill>
                <a:srgbClr val="002060"/>
              </a:solidFill>
              <a:latin typeface="Segoe"/>
            </a:endParaRPr>
          </a:p>
          <a:p>
            <a:pPr>
              <a:lnSpc>
                <a:spcPct val="100000"/>
              </a:lnSpc>
              <a:spcBef>
                <a:spcPct val="0"/>
              </a:spcBef>
              <a:buFontTx/>
              <a:buNone/>
            </a:pPr>
            <a:r>
              <a:rPr lang="es-ES" altLang="es-EC" sz="1400" dirty="0">
                <a:solidFill>
                  <a:srgbClr val="002060"/>
                </a:solidFill>
                <a:latin typeface="Segoe"/>
              </a:rPr>
              <a:t>En la gestión y administración de los asuntos públicos, la rendición de cuentas es un proceso de diálogo e interrelación entre autoridades y ciudadanía, mediante el cual se informa de las acciones realizadas. La ciudadanía, por su parte, conoce y evalúa dicho trabajo, y ejerce así su derecho a participar en la gestión de lo </a:t>
            </a:r>
            <a:r>
              <a:rPr lang="es-EC" altLang="es-EC" sz="1400" dirty="0">
                <a:solidFill>
                  <a:srgbClr val="002060"/>
                </a:solidFill>
                <a:latin typeface="Segoe"/>
              </a:rPr>
              <a:t>público, así </a:t>
            </a:r>
            <a:r>
              <a:rPr lang="es-EC" sz="1400" dirty="0">
                <a:solidFill>
                  <a:srgbClr val="002060"/>
                </a:solidFill>
                <a:latin typeface="Segoe"/>
              </a:rPr>
              <a:t>es posible mejorar los servicios y, por tanto, la calidad de vida de ciudadanas y ciudadanos. </a:t>
            </a:r>
            <a:endParaRPr lang="es-EC" altLang="es-EC" sz="1400" dirty="0">
              <a:solidFill>
                <a:srgbClr val="002060"/>
              </a:solidFill>
              <a:latin typeface="Segoe"/>
            </a:endParaRPr>
          </a:p>
        </p:txBody>
      </p:sp>
      <p:sp>
        <p:nvSpPr>
          <p:cNvPr id="3" name="Rectángulo 2">
            <a:extLst>
              <a:ext uri="{FF2B5EF4-FFF2-40B4-BE49-F238E27FC236}">
                <a16:creationId xmlns:a16="http://schemas.microsoft.com/office/drawing/2014/main" id="{288F6ABF-26A2-2991-0BFB-8D3A900D68E3}"/>
              </a:ext>
            </a:extLst>
          </p:cNvPr>
          <p:cNvSpPr>
            <a:spLocks noChangeArrowheads="1"/>
          </p:cNvSpPr>
          <p:nvPr/>
        </p:nvSpPr>
        <p:spPr bwMode="auto">
          <a:xfrm>
            <a:off x="8034728" y="4132253"/>
            <a:ext cx="301302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FontTx/>
              <a:buNone/>
            </a:pPr>
            <a:r>
              <a:rPr lang="es-ES" altLang="es-EC" sz="2400" dirty="0">
                <a:solidFill>
                  <a:srgbClr val="DA9D28"/>
                </a:solidFill>
                <a:latin typeface="Arial" panose="020B0604020202020204" pitchFamily="34" charset="0"/>
              </a:rPr>
              <a:t>R</a:t>
            </a:r>
            <a:r>
              <a:rPr lang="es-ES" altLang="es-EC" sz="1400" dirty="0">
                <a:solidFill>
                  <a:srgbClr val="DA9D28"/>
                </a:solidFill>
                <a:latin typeface="Arial" panose="020B0604020202020204" pitchFamily="34" charset="0"/>
              </a:rPr>
              <a:t>OL</a:t>
            </a:r>
            <a:r>
              <a:rPr lang="es-ES" altLang="es-EC" sz="2400" dirty="0">
                <a:solidFill>
                  <a:srgbClr val="DA9D28"/>
                </a:solidFill>
                <a:latin typeface="Arial" panose="020B0604020202020204" pitchFamily="34" charset="0"/>
              </a:rPr>
              <a:t> </a:t>
            </a:r>
            <a:r>
              <a:rPr lang="es-ES" altLang="es-EC" sz="1400" dirty="0">
                <a:solidFill>
                  <a:srgbClr val="DA9D28"/>
                </a:solidFill>
                <a:latin typeface="Arial" panose="020B0604020202020204" pitchFamily="34" charset="0"/>
              </a:rPr>
              <a:t>DEL</a:t>
            </a:r>
            <a:r>
              <a:rPr lang="es-ES" altLang="es-EC" sz="2400" dirty="0">
                <a:solidFill>
                  <a:srgbClr val="DA9D28"/>
                </a:solidFill>
                <a:latin typeface="Arial" panose="020B0604020202020204" pitchFamily="34" charset="0"/>
              </a:rPr>
              <a:t> C</a:t>
            </a:r>
            <a:r>
              <a:rPr lang="es-ES" altLang="es-EC" sz="1400" dirty="0">
                <a:solidFill>
                  <a:srgbClr val="DA9D28"/>
                </a:solidFill>
                <a:latin typeface="Arial" panose="020B0604020202020204" pitchFamily="34" charset="0"/>
              </a:rPr>
              <a:t>ONSEJO</a:t>
            </a:r>
            <a:r>
              <a:rPr lang="es-ES" altLang="es-EC" sz="2400" dirty="0">
                <a:solidFill>
                  <a:srgbClr val="DA9D28"/>
                </a:solidFill>
                <a:latin typeface="Arial" panose="020B0604020202020204" pitchFamily="34" charset="0"/>
              </a:rPr>
              <a:t> </a:t>
            </a:r>
            <a:r>
              <a:rPr lang="es-ES" altLang="es-EC" sz="1400" dirty="0">
                <a:solidFill>
                  <a:srgbClr val="DA9D28"/>
                </a:solidFill>
                <a:latin typeface="Arial" panose="020B0604020202020204" pitchFamily="34" charset="0"/>
              </a:rPr>
              <a:t>DE</a:t>
            </a:r>
            <a:r>
              <a:rPr lang="es-ES" altLang="es-EC" sz="2400" dirty="0">
                <a:solidFill>
                  <a:srgbClr val="DA9D28"/>
                </a:solidFill>
                <a:latin typeface="Arial" panose="020B0604020202020204" pitchFamily="34" charset="0"/>
              </a:rPr>
              <a:t> P</a:t>
            </a:r>
            <a:r>
              <a:rPr lang="es-ES" altLang="es-EC" sz="1400" dirty="0">
                <a:solidFill>
                  <a:srgbClr val="DA9D28"/>
                </a:solidFill>
                <a:latin typeface="Arial" panose="020B0604020202020204" pitchFamily="34" charset="0"/>
              </a:rPr>
              <a:t>ARTICIPACIÓN</a:t>
            </a:r>
            <a:r>
              <a:rPr lang="es-ES" altLang="es-EC" sz="2400" dirty="0">
                <a:solidFill>
                  <a:srgbClr val="DA9D28"/>
                </a:solidFill>
                <a:latin typeface="Arial" panose="020B0604020202020204" pitchFamily="34" charset="0"/>
              </a:rPr>
              <a:t> C</a:t>
            </a:r>
            <a:r>
              <a:rPr lang="es-ES" altLang="es-EC" sz="1400" dirty="0">
                <a:solidFill>
                  <a:srgbClr val="DA9D28"/>
                </a:solidFill>
                <a:latin typeface="Arial" panose="020B0604020202020204" pitchFamily="34" charset="0"/>
              </a:rPr>
              <a:t>IUDADANA</a:t>
            </a:r>
            <a:r>
              <a:rPr lang="es-ES" altLang="es-EC" sz="2400" dirty="0">
                <a:solidFill>
                  <a:srgbClr val="DA9D28"/>
                </a:solidFill>
                <a:latin typeface="Arial" panose="020B0604020202020204" pitchFamily="34" charset="0"/>
              </a:rPr>
              <a:t> </a:t>
            </a:r>
            <a:r>
              <a:rPr lang="es-ES" altLang="es-EC" sz="1400" dirty="0">
                <a:solidFill>
                  <a:srgbClr val="DA9D28"/>
                </a:solidFill>
                <a:latin typeface="Arial" panose="020B0604020202020204" pitchFamily="34" charset="0"/>
              </a:rPr>
              <a:t>Y</a:t>
            </a:r>
            <a:r>
              <a:rPr lang="es-ES" altLang="es-EC" sz="2400" dirty="0">
                <a:solidFill>
                  <a:srgbClr val="DA9D28"/>
                </a:solidFill>
                <a:latin typeface="Arial" panose="020B0604020202020204" pitchFamily="34" charset="0"/>
              </a:rPr>
              <a:t> C</a:t>
            </a:r>
            <a:r>
              <a:rPr lang="es-ES" altLang="es-EC" sz="1400" dirty="0">
                <a:solidFill>
                  <a:srgbClr val="DA9D28"/>
                </a:solidFill>
                <a:latin typeface="Arial" panose="020B0604020202020204" pitchFamily="34" charset="0"/>
              </a:rPr>
              <a:t>ONTROL </a:t>
            </a:r>
            <a:r>
              <a:rPr lang="es-EC" altLang="es-EC" sz="2400" dirty="0">
                <a:solidFill>
                  <a:srgbClr val="DA9D28"/>
                </a:solidFill>
                <a:latin typeface="Arial" panose="020B0604020202020204" pitchFamily="34" charset="0"/>
              </a:rPr>
              <a:t>S</a:t>
            </a:r>
            <a:r>
              <a:rPr lang="es-EC" altLang="es-EC" sz="1400" dirty="0">
                <a:solidFill>
                  <a:srgbClr val="DA9D28"/>
                </a:solidFill>
                <a:latin typeface="Arial" panose="020B0604020202020204" pitchFamily="34" charset="0"/>
              </a:rPr>
              <a:t>OCIAL</a:t>
            </a:r>
            <a:r>
              <a:rPr lang="es-EC" altLang="es-EC" sz="2400" dirty="0">
                <a:solidFill>
                  <a:srgbClr val="DA9D28"/>
                </a:solidFill>
                <a:latin typeface="Arial" panose="020B0604020202020204" pitchFamily="34" charset="0"/>
              </a:rPr>
              <a:t>  CPCCS)</a:t>
            </a:r>
          </a:p>
        </p:txBody>
      </p:sp>
      <p:sp>
        <p:nvSpPr>
          <p:cNvPr id="4" name="Redondear rectángulo de esquina diagonal 5">
            <a:extLst>
              <a:ext uri="{FF2B5EF4-FFF2-40B4-BE49-F238E27FC236}">
                <a16:creationId xmlns:a16="http://schemas.microsoft.com/office/drawing/2014/main" id="{5A04F6D9-201E-681F-C80B-9288EEE0C6C7}"/>
              </a:ext>
            </a:extLst>
          </p:cNvPr>
          <p:cNvSpPr/>
          <p:nvPr/>
        </p:nvSpPr>
        <p:spPr>
          <a:xfrm>
            <a:off x="6985416" y="2623942"/>
            <a:ext cx="4197244" cy="1169551"/>
          </a:xfrm>
          <a:prstGeom prst="round2DiagRect">
            <a:avLst/>
          </a:prstGeom>
          <a:solidFill>
            <a:srgbClr val="D4D4D4"/>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s-ES" sz="1500" dirty="0">
                <a:solidFill>
                  <a:srgbClr val="000000"/>
                </a:solidFill>
                <a:latin typeface="Segoe"/>
                <a:cs typeface="Arial" panose="020B0604020202020204" pitchFamily="34" charset="0"/>
              </a:rPr>
              <a:t>El CPCCS es el ente rector responsable de establecer mecanismos de rendición de cuentas de las instituciones y entidades del sector público.</a:t>
            </a:r>
            <a:endParaRPr lang="es-EC" sz="1500" dirty="0">
              <a:latin typeface="Segoe"/>
              <a:cs typeface="Arial" panose="020B0604020202020204" pitchFamily="34" charset="0"/>
            </a:endParaRPr>
          </a:p>
        </p:txBody>
      </p:sp>
      <p:pic>
        <p:nvPicPr>
          <p:cNvPr id="5" name="5 Imagen">
            <a:extLst>
              <a:ext uri="{FF2B5EF4-FFF2-40B4-BE49-F238E27FC236}">
                <a16:creationId xmlns:a16="http://schemas.microsoft.com/office/drawing/2014/main" id="{4847B5CE-C8AE-83C6-09EB-468209A2C6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857" y="2371130"/>
            <a:ext cx="6450621" cy="3940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2">
          <a:extLst>
            <a:ext uri="{FF2B5EF4-FFF2-40B4-BE49-F238E27FC236}">
              <a16:creationId xmlns:a16="http://schemas.microsoft.com/office/drawing/2014/main" id="{43CB39AF-7239-3BEC-62CD-BC4C93E0BDC1}"/>
            </a:ext>
          </a:extLst>
        </p:cNvPr>
        <p:cNvGrpSpPr/>
        <p:nvPr/>
      </p:nvGrpSpPr>
      <p:grpSpPr>
        <a:xfrm>
          <a:off x="0" y="0"/>
          <a:ext cx="0" cy="0"/>
          <a:chOff x="0" y="0"/>
          <a:chExt cx="0" cy="0"/>
        </a:xfrm>
      </p:grpSpPr>
      <p:pic>
        <p:nvPicPr>
          <p:cNvPr id="123" name="Google Shape;123;p4">
            <a:extLst>
              <a:ext uri="{FF2B5EF4-FFF2-40B4-BE49-F238E27FC236}">
                <a16:creationId xmlns:a16="http://schemas.microsoft.com/office/drawing/2014/main" id="{2D4C0CFA-95BD-D535-C8B7-AE62B5440C13}"/>
              </a:ext>
            </a:extLst>
          </p:cNvPr>
          <p:cNvPicPr preferRelativeResize="0"/>
          <p:nvPr/>
        </p:nvPicPr>
        <p:blipFill rotWithShape="1">
          <a:blip r:embed="rId3">
            <a:alphaModFix/>
          </a:blip>
          <a:srcRect l="53416"/>
          <a:stretch/>
        </p:blipFill>
        <p:spPr>
          <a:xfrm>
            <a:off x="0" y="275896"/>
            <a:ext cx="1010400" cy="426965"/>
          </a:xfrm>
          <a:prstGeom prst="rect">
            <a:avLst/>
          </a:prstGeom>
          <a:noFill/>
          <a:ln>
            <a:noFill/>
          </a:ln>
        </p:spPr>
      </p:pic>
      <p:sp>
        <p:nvSpPr>
          <p:cNvPr id="124" name="Google Shape;124;p4">
            <a:extLst>
              <a:ext uri="{FF2B5EF4-FFF2-40B4-BE49-F238E27FC236}">
                <a16:creationId xmlns:a16="http://schemas.microsoft.com/office/drawing/2014/main" id="{271F8766-9BF5-58F7-164A-3E4965822882}"/>
              </a:ext>
            </a:extLst>
          </p:cNvPr>
          <p:cNvSpPr txBox="1"/>
          <p:nvPr/>
        </p:nvSpPr>
        <p:spPr>
          <a:xfrm>
            <a:off x="1010400" y="195139"/>
            <a:ext cx="490945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C" sz="3600" b="1" dirty="0">
                <a:solidFill>
                  <a:srgbClr val="2D2D93"/>
                </a:solidFill>
                <a:latin typeface="Arial"/>
                <a:ea typeface="Arial"/>
                <a:cs typeface="Arial"/>
                <a:sym typeface="Arial"/>
              </a:rPr>
              <a:t>Temas</a:t>
            </a:r>
            <a:endParaRPr dirty="0"/>
          </a:p>
        </p:txBody>
      </p:sp>
      <p:grpSp>
        <p:nvGrpSpPr>
          <p:cNvPr id="2" name="Grupo 12297">
            <a:extLst>
              <a:ext uri="{FF2B5EF4-FFF2-40B4-BE49-F238E27FC236}">
                <a16:creationId xmlns:a16="http://schemas.microsoft.com/office/drawing/2014/main" id="{9876A40C-9C06-67B0-95D9-495393542A80}"/>
              </a:ext>
            </a:extLst>
          </p:cNvPr>
          <p:cNvGrpSpPr>
            <a:grpSpLocks/>
          </p:cNvGrpSpPr>
          <p:nvPr/>
        </p:nvGrpSpPr>
        <p:grpSpPr bwMode="auto">
          <a:xfrm>
            <a:off x="1090613" y="1254125"/>
            <a:ext cx="8161337" cy="1065213"/>
            <a:chOff x="14439" y="1187406"/>
            <a:chExt cx="8162447" cy="1064077"/>
          </a:xfrm>
        </p:grpSpPr>
        <p:sp>
          <p:nvSpPr>
            <p:cNvPr id="3" name="CuadroTexto 23">
              <a:extLst>
                <a:ext uri="{FF2B5EF4-FFF2-40B4-BE49-F238E27FC236}">
                  <a16:creationId xmlns:a16="http://schemas.microsoft.com/office/drawing/2014/main" id="{3311BE13-BE95-B595-7CD5-6AB6358A5135}"/>
                </a:ext>
              </a:extLst>
            </p:cNvPr>
            <p:cNvSpPr txBox="1">
              <a:spLocks noChangeArrowheads="1"/>
            </p:cNvSpPr>
            <p:nvPr/>
          </p:nvSpPr>
          <p:spPr bwMode="auto">
            <a:xfrm>
              <a:off x="1043222" y="1230275"/>
              <a:ext cx="7133664" cy="824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889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889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889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889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889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8895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8895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8895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8895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spcAft>
                  <a:spcPct val="35000"/>
                </a:spcAft>
                <a:buFontTx/>
                <a:buNone/>
              </a:pPr>
              <a:r>
                <a:rPr lang="es-EC" altLang="es-EC" sz="1400" dirty="0">
                  <a:latin typeface="Segoe"/>
                </a:rPr>
                <a:t>PLANIFICACIÓN</a:t>
              </a:r>
            </a:p>
            <a:p>
              <a:pPr>
                <a:spcBef>
                  <a:spcPct val="0"/>
                </a:spcBef>
                <a:spcAft>
                  <a:spcPct val="35000"/>
                </a:spcAft>
                <a:buFontTx/>
                <a:buNone/>
              </a:pPr>
              <a:r>
                <a:rPr lang="es-EC" altLang="es-EC" sz="1400" dirty="0">
                  <a:latin typeface="Segoe"/>
                </a:rPr>
                <a:t>Cumplimiento de: ● Políticas, ● Planes estratégicos</a:t>
              </a:r>
            </a:p>
            <a:p>
              <a:pPr>
                <a:spcBef>
                  <a:spcPct val="0"/>
                </a:spcBef>
                <a:spcAft>
                  <a:spcPct val="35000"/>
                </a:spcAft>
                <a:buFontTx/>
                <a:buNone/>
              </a:pPr>
              <a:r>
                <a:rPr lang="es-EC" altLang="es-EC" sz="1400" dirty="0">
                  <a:latin typeface="Segoe"/>
                </a:rPr>
                <a:t>● Programas y proyectos, ● Plan Operativo Anual, ● Cumplimiento de objetivos;</a:t>
              </a:r>
            </a:p>
          </p:txBody>
        </p:sp>
        <p:sp>
          <p:nvSpPr>
            <p:cNvPr id="4" name="Lágrima 3">
              <a:extLst>
                <a:ext uri="{FF2B5EF4-FFF2-40B4-BE49-F238E27FC236}">
                  <a16:creationId xmlns:a16="http://schemas.microsoft.com/office/drawing/2014/main" id="{6DCE3967-B9E6-1438-494F-9778C76FB38A}"/>
                </a:ext>
              </a:extLst>
            </p:cNvPr>
            <p:cNvSpPr/>
            <p:nvPr/>
          </p:nvSpPr>
          <p:spPr>
            <a:xfrm>
              <a:off x="14439" y="1187406"/>
              <a:ext cx="793858" cy="1064077"/>
            </a:xfrm>
            <a:prstGeom prst="teardrop">
              <a:avLst/>
            </a:prstGeom>
            <a:ln w="3810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s-EC" dirty="0">
                <a:latin typeface="Segoe"/>
              </a:endParaRPr>
            </a:p>
          </p:txBody>
        </p:sp>
        <p:cxnSp>
          <p:nvCxnSpPr>
            <p:cNvPr id="5" name="Conector recto 4">
              <a:extLst>
                <a:ext uri="{FF2B5EF4-FFF2-40B4-BE49-F238E27FC236}">
                  <a16:creationId xmlns:a16="http://schemas.microsoft.com/office/drawing/2014/main" id="{8A8E4AA7-CAB1-56B8-87A0-C8CFEABBB905}"/>
                </a:ext>
              </a:extLst>
            </p:cNvPr>
            <p:cNvCxnSpPr>
              <a:cxnSpLocks/>
            </p:cNvCxnSpPr>
            <p:nvPr/>
          </p:nvCxnSpPr>
          <p:spPr>
            <a:xfrm flipV="1">
              <a:off x="801946" y="1187406"/>
              <a:ext cx="7093915" cy="0"/>
            </a:xfrm>
            <a:prstGeom prst="line">
              <a:avLst/>
            </a:prstGeom>
            <a:ln w="38100"/>
          </p:spPr>
          <p:style>
            <a:lnRef idx="3">
              <a:schemeClr val="accent1"/>
            </a:lnRef>
            <a:fillRef idx="0">
              <a:schemeClr val="accent1"/>
            </a:fillRef>
            <a:effectRef idx="2">
              <a:schemeClr val="accent1"/>
            </a:effectRef>
            <a:fontRef idx="minor">
              <a:schemeClr val="tx1"/>
            </a:fontRef>
          </p:style>
        </p:cxnSp>
        <p:cxnSp>
          <p:nvCxnSpPr>
            <p:cNvPr id="6" name="Conector recto 5">
              <a:extLst>
                <a:ext uri="{FF2B5EF4-FFF2-40B4-BE49-F238E27FC236}">
                  <a16:creationId xmlns:a16="http://schemas.microsoft.com/office/drawing/2014/main" id="{66E58273-8CF6-F61C-9EE5-D452C6B0EB10}"/>
                </a:ext>
              </a:extLst>
            </p:cNvPr>
            <p:cNvCxnSpPr>
              <a:cxnSpLocks/>
            </p:cNvCxnSpPr>
            <p:nvPr/>
          </p:nvCxnSpPr>
          <p:spPr>
            <a:xfrm>
              <a:off x="7881571" y="1187406"/>
              <a:ext cx="0" cy="710442"/>
            </a:xfrm>
            <a:prstGeom prst="line">
              <a:avLst/>
            </a:prstGeom>
            <a:ln w="76200"/>
          </p:spPr>
          <p:style>
            <a:lnRef idx="1">
              <a:schemeClr val="accent1"/>
            </a:lnRef>
            <a:fillRef idx="0">
              <a:schemeClr val="accent1"/>
            </a:fillRef>
            <a:effectRef idx="0">
              <a:schemeClr val="accent1"/>
            </a:effectRef>
            <a:fontRef idx="minor">
              <a:schemeClr val="tx1"/>
            </a:fontRef>
          </p:style>
        </p:cxnSp>
      </p:grpSp>
      <p:grpSp>
        <p:nvGrpSpPr>
          <p:cNvPr id="7" name="Grupo 12320">
            <a:extLst>
              <a:ext uri="{FF2B5EF4-FFF2-40B4-BE49-F238E27FC236}">
                <a16:creationId xmlns:a16="http://schemas.microsoft.com/office/drawing/2014/main" id="{62A983C2-2217-EC10-66B4-13B46DC2AA3F}"/>
              </a:ext>
            </a:extLst>
          </p:cNvPr>
          <p:cNvGrpSpPr>
            <a:grpSpLocks/>
          </p:cNvGrpSpPr>
          <p:nvPr/>
        </p:nvGrpSpPr>
        <p:grpSpPr bwMode="auto">
          <a:xfrm>
            <a:off x="1768475" y="2424113"/>
            <a:ext cx="8340725" cy="1082675"/>
            <a:chOff x="1768352" y="2545401"/>
            <a:chExt cx="8340247" cy="1082072"/>
          </a:xfrm>
        </p:grpSpPr>
        <p:sp>
          <p:nvSpPr>
            <p:cNvPr id="8" name="CuadroTexto 12296">
              <a:extLst>
                <a:ext uri="{FF2B5EF4-FFF2-40B4-BE49-F238E27FC236}">
                  <a16:creationId xmlns:a16="http://schemas.microsoft.com/office/drawing/2014/main" id="{CE4DF246-934D-A215-6D29-55E9FA56A3FF}"/>
                </a:ext>
              </a:extLst>
            </p:cNvPr>
            <p:cNvSpPr txBox="1">
              <a:spLocks noChangeArrowheads="1"/>
            </p:cNvSpPr>
            <p:nvPr/>
          </p:nvSpPr>
          <p:spPr bwMode="auto">
            <a:xfrm>
              <a:off x="2699271" y="2545401"/>
              <a:ext cx="740932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FontTx/>
                <a:buNone/>
              </a:pPr>
              <a:r>
                <a:rPr lang="es-EC" altLang="es-EC" sz="1400" dirty="0">
                  <a:latin typeface="Segoe"/>
                </a:rPr>
                <a:t>PRESUPUESTO: ● Ejecución presupuestaria, ● Contratación pública, ● Adquisición y enajenación de bienes, ● Gasto en publicidad y propaganda; ● Transparencia y acceso a la información; ● Balance general , ● Cumplimiento de obligaciones </a:t>
              </a:r>
            </a:p>
          </p:txBody>
        </p:sp>
        <p:sp>
          <p:nvSpPr>
            <p:cNvPr id="9" name="Lágrima 8">
              <a:extLst>
                <a:ext uri="{FF2B5EF4-FFF2-40B4-BE49-F238E27FC236}">
                  <a16:creationId xmlns:a16="http://schemas.microsoft.com/office/drawing/2014/main" id="{EF0788BF-3AD6-9FE1-F8AA-1A57461496F3}"/>
                </a:ext>
              </a:extLst>
            </p:cNvPr>
            <p:cNvSpPr/>
            <p:nvPr/>
          </p:nvSpPr>
          <p:spPr>
            <a:xfrm>
              <a:off x="1768352" y="2562853"/>
              <a:ext cx="861964" cy="1064620"/>
            </a:xfrm>
            <a:prstGeom prst="teardrop">
              <a:avLst/>
            </a:prstGeom>
            <a:solidFill>
              <a:schemeClr val="tx2">
                <a:lumMod val="40000"/>
                <a:lumOff val="60000"/>
              </a:schemeClr>
            </a:solidFill>
            <a:ln w="38100">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s-EC" dirty="0">
                <a:latin typeface="Segoe"/>
              </a:endParaRPr>
            </a:p>
          </p:txBody>
        </p:sp>
        <p:cxnSp>
          <p:nvCxnSpPr>
            <p:cNvPr id="10" name="Conector recto 12301">
              <a:extLst>
                <a:ext uri="{FF2B5EF4-FFF2-40B4-BE49-F238E27FC236}">
                  <a16:creationId xmlns:a16="http://schemas.microsoft.com/office/drawing/2014/main" id="{9376B1B1-E34E-10EE-5A13-480AFD7EF3BA}"/>
                </a:ext>
              </a:extLst>
            </p:cNvPr>
            <p:cNvCxnSpPr>
              <a:cxnSpLocks/>
              <a:stCxn id="9" idx="7"/>
            </p:cNvCxnSpPr>
            <p:nvPr/>
          </p:nvCxnSpPr>
          <p:spPr>
            <a:xfrm>
              <a:off x="2630316" y="2562853"/>
              <a:ext cx="7422725" cy="0"/>
            </a:xfrm>
            <a:prstGeom prst="line">
              <a:avLst/>
            </a:prstGeom>
            <a:ln w="38100">
              <a:solidFill>
                <a:schemeClr val="bg2">
                  <a:lumMod val="75000"/>
                </a:schemeClr>
              </a:solidFill>
            </a:ln>
          </p:spPr>
          <p:style>
            <a:lnRef idx="3">
              <a:schemeClr val="accent1"/>
            </a:lnRef>
            <a:fillRef idx="0">
              <a:schemeClr val="accent1"/>
            </a:fillRef>
            <a:effectRef idx="2">
              <a:schemeClr val="accent1"/>
            </a:effectRef>
            <a:fontRef idx="minor">
              <a:schemeClr val="tx1"/>
            </a:fontRef>
          </p:style>
        </p:cxnSp>
        <p:cxnSp>
          <p:nvCxnSpPr>
            <p:cNvPr id="11" name="Conector recto 12302">
              <a:extLst>
                <a:ext uri="{FF2B5EF4-FFF2-40B4-BE49-F238E27FC236}">
                  <a16:creationId xmlns:a16="http://schemas.microsoft.com/office/drawing/2014/main" id="{A8BCF581-6E80-FF91-D84B-C071D88FAD3B}"/>
                </a:ext>
              </a:extLst>
            </p:cNvPr>
            <p:cNvCxnSpPr>
              <a:cxnSpLocks/>
            </p:cNvCxnSpPr>
            <p:nvPr/>
          </p:nvCxnSpPr>
          <p:spPr>
            <a:xfrm>
              <a:off x="10040341" y="2562853"/>
              <a:ext cx="0" cy="710804"/>
            </a:xfrm>
            <a:prstGeom prst="line">
              <a:avLst/>
            </a:prstGeom>
            <a:ln w="762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2" name="CuadroTexto 12310">
            <a:extLst>
              <a:ext uri="{FF2B5EF4-FFF2-40B4-BE49-F238E27FC236}">
                <a16:creationId xmlns:a16="http://schemas.microsoft.com/office/drawing/2014/main" id="{E86895DA-2D22-19B7-C095-4E7F5AEE8EFC}"/>
              </a:ext>
            </a:extLst>
          </p:cNvPr>
          <p:cNvSpPr txBox="1">
            <a:spLocks noChangeArrowheads="1"/>
          </p:cNvSpPr>
          <p:nvPr/>
        </p:nvSpPr>
        <p:spPr bwMode="auto">
          <a:xfrm>
            <a:off x="3349625" y="3744913"/>
            <a:ext cx="7408863"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FontTx/>
              <a:buNone/>
            </a:pPr>
            <a:r>
              <a:rPr lang="es-EC" altLang="es-EC" sz="1400" dirty="0">
                <a:latin typeface="Segoe"/>
              </a:rPr>
              <a:t>PARTICIPACIÓN CIUDADANA:</a:t>
            </a:r>
          </a:p>
          <a:p>
            <a:pPr>
              <a:lnSpc>
                <a:spcPct val="100000"/>
              </a:lnSpc>
              <a:spcBef>
                <a:spcPct val="0"/>
              </a:spcBef>
              <a:buFontTx/>
              <a:buNone/>
            </a:pPr>
            <a:r>
              <a:rPr lang="es-EC" altLang="es-EC" sz="1400" dirty="0">
                <a:latin typeface="Segoe"/>
              </a:rPr>
              <a:t> ● Mecanismos de participación ciudadana, ● Mecanismos de control social, ● Cumplimiento de acuerdos en deliberaciones de RC</a:t>
            </a:r>
          </a:p>
        </p:txBody>
      </p:sp>
      <p:sp>
        <p:nvSpPr>
          <p:cNvPr id="13" name="Lágrima 12">
            <a:extLst>
              <a:ext uri="{FF2B5EF4-FFF2-40B4-BE49-F238E27FC236}">
                <a16:creationId xmlns:a16="http://schemas.microsoft.com/office/drawing/2014/main" id="{B79367C2-BF64-3718-6229-2BD59BF96C65}"/>
              </a:ext>
            </a:extLst>
          </p:cNvPr>
          <p:cNvSpPr/>
          <p:nvPr/>
        </p:nvSpPr>
        <p:spPr>
          <a:xfrm>
            <a:off x="2417763" y="3762375"/>
            <a:ext cx="863600" cy="1065213"/>
          </a:xfrm>
          <a:prstGeom prst="teardrop">
            <a:avLst/>
          </a:prstGeom>
          <a:solidFill>
            <a:srgbClr val="4C3DA8"/>
          </a:solid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s-EC" dirty="0">
              <a:latin typeface="Segoe"/>
            </a:endParaRPr>
          </a:p>
        </p:txBody>
      </p:sp>
      <p:cxnSp>
        <p:nvCxnSpPr>
          <p:cNvPr id="14" name="Conector recto 13">
            <a:extLst>
              <a:ext uri="{FF2B5EF4-FFF2-40B4-BE49-F238E27FC236}">
                <a16:creationId xmlns:a16="http://schemas.microsoft.com/office/drawing/2014/main" id="{3F4A9A7D-7F12-39AA-D25D-6F1A09402083}"/>
              </a:ext>
            </a:extLst>
          </p:cNvPr>
          <p:cNvCxnSpPr>
            <a:cxnSpLocks/>
            <a:stCxn id="13" idx="7"/>
          </p:cNvCxnSpPr>
          <p:nvPr/>
        </p:nvCxnSpPr>
        <p:spPr>
          <a:xfrm>
            <a:off x="3281363" y="3762375"/>
            <a:ext cx="7423150" cy="0"/>
          </a:xfrm>
          <a:prstGeom prst="line">
            <a:avLst/>
          </a:prstGeom>
          <a:ln w="38100">
            <a:solidFill>
              <a:schemeClr val="tx2"/>
            </a:solidFill>
          </a:ln>
        </p:spPr>
        <p:style>
          <a:lnRef idx="3">
            <a:schemeClr val="accent1"/>
          </a:lnRef>
          <a:fillRef idx="0">
            <a:schemeClr val="accent1"/>
          </a:fillRef>
          <a:effectRef idx="2">
            <a:schemeClr val="accent1"/>
          </a:effectRef>
          <a:fontRef idx="minor">
            <a:schemeClr val="tx1"/>
          </a:fontRef>
        </p:style>
      </p:cxnSp>
      <p:cxnSp>
        <p:nvCxnSpPr>
          <p:cNvPr id="15" name="Conector recto 14">
            <a:extLst>
              <a:ext uri="{FF2B5EF4-FFF2-40B4-BE49-F238E27FC236}">
                <a16:creationId xmlns:a16="http://schemas.microsoft.com/office/drawing/2014/main" id="{5633F2C4-75C8-5083-E5F1-D541FE6606B4}"/>
              </a:ext>
            </a:extLst>
          </p:cNvPr>
          <p:cNvCxnSpPr>
            <a:cxnSpLocks/>
          </p:cNvCxnSpPr>
          <p:nvPr/>
        </p:nvCxnSpPr>
        <p:spPr>
          <a:xfrm>
            <a:off x="10690225" y="3762375"/>
            <a:ext cx="0" cy="71120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CuadroTexto 12314">
            <a:extLst>
              <a:ext uri="{FF2B5EF4-FFF2-40B4-BE49-F238E27FC236}">
                <a16:creationId xmlns:a16="http://schemas.microsoft.com/office/drawing/2014/main" id="{53BD9532-9B0E-3DDB-8CF3-EDAB87B2FA18}"/>
              </a:ext>
            </a:extLst>
          </p:cNvPr>
          <p:cNvSpPr txBox="1">
            <a:spLocks noChangeArrowheads="1"/>
          </p:cNvSpPr>
          <p:nvPr/>
        </p:nvSpPr>
        <p:spPr bwMode="auto">
          <a:xfrm>
            <a:off x="4025900" y="4954588"/>
            <a:ext cx="7408863"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FontTx/>
              <a:buNone/>
            </a:pPr>
            <a:r>
              <a:rPr lang="es-EC" altLang="es-EC" sz="1400" dirty="0">
                <a:latin typeface="Segoe"/>
              </a:rPr>
              <a:t>CONTROL: • Cumplimiento de recomendaciones o pronunciamientos emanados por las entidades de la Función de Transparencia y Control Social y la Procuraduría General del Estado; • Otras específicas, dependiendo del sector</a:t>
            </a:r>
          </a:p>
        </p:txBody>
      </p:sp>
      <p:sp>
        <p:nvSpPr>
          <p:cNvPr id="17" name="Lágrima 16">
            <a:extLst>
              <a:ext uri="{FF2B5EF4-FFF2-40B4-BE49-F238E27FC236}">
                <a16:creationId xmlns:a16="http://schemas.microsoft.com/office/drawing/2014/main" id="{B9F0AD4D-5A2E-9A78-E1C6-6DD62F1385C4}"/>
              </a:ext>
            </a:extLst>
          </p:cNvPr>
          <p:cNvSpPr/>
          <p:nvPr/>
        </p:nvSpPr>
        <p:spPr>
          <a:xfrm>
            <a:off x="3095625" y="4972050"/>
            <a:ext cx="862013" cy="1063625"/>
          </a:xfrm>
          <a:prstGeom prst="teardrop">
            <a:avLst/>
          </a:prstGeom>
          <a:solidFill>
            <a:schemeClr val="accent5">
              <a:lumMod val="75000"/>
            </a:schemeClr>
          </a:solid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s-EC" dirty="0">
              <a:latin typeface="Segoe"/>
            </a:endParaRPr>
          </a:p>
        </p:txBody>
      </p:sp>
      <p:cxnSp>
        <p:nvCxnSpPr>
          <p:cNvPr id="18" name="Conector recto 17">
            <a:extLst>
              <a:ext uri="{FF2B5EF4-FFF2-40B4-BE49-F238E27FC236}">
                <a16:creationId xmlns:a16="http://schemas.microsoft.com/office/drawing/2014/main" id="{670C1B5F-8126-16D0-1BE9-C0AC0F049D91}"/>
              </a:ext>
            </a:extLst>
          </p:cNvPr>
          <p:cNvCxnSpPr>
            <a:cxnSpLocks/>
          </p:cNvCxnSpPr>
          <p:nvPr/>
        </p:nvCxnSpPr>
        <p:spPr>
          <a:xfrm>
            <a:off x="3957638" y="4972050"/>
            <a:ext cx="7423150" cy="0"/>
          </a:xfrm>
          <a:prstGeom prst="line">
            <a:avLst/>
          </a:prstGeom>
          <a:ln w="38100">
            <a:solidFill>
              <a:srgbClr val="0070C0"/>
            </a:solidFill>
          </a:ln>
        </p:spPr>
        <p:style>
          <a:lnRef idx="3">
            <a:schemeClr val="accent1"/>
          </a:lnRef>
          <a:fillRef idx="0">
            <a:schemeClr val="accent1"/>
          </a:fillRef>
          <a:effectRef idx="2">
            <a:schemeClr val="accent1"/>
          </a:effectRef>
          <a:fontRef idx="minor">
            <a:schemeClr val="tx1"/>
          </a:fontRef>
        </p:style>
      </p:cxnSp>
      <p:cxnSp>
        <p:nvCxnSpPr>
          <p:cNvPr id="19" name="Conector recto 18">
            <a:extLst>
              <a:ext uri="{FF2B5EF4-FFF2-40B4-BE49-F238E27FC236}">
                <a16:creationId xmlns:a16="http://schemas.microsoft.com/office/drawing/2014/main" id="{B240E94C-17FB-472C-100B-A12EE9AFEA91}"/>
              </a:ext>
            </a:extLst>
          </p:cNvPr>
          <p:cNvCxnSpPr>
            <a:cxnSpLocks/>
          </p:cNvCxnSpPr>
          <p:nvPr/>
        </p:nvCxnSpPr>
        <p:spPr>
          <a:xfrm>
            <a:off x="11366500" y="4972050"/>
            <a:ext cx="0" cy="709613"/>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pic>
        <p:nvPicPr>
          <p:cNvPr id="20" name="Imagen 12323">
            <a:extLst>
              <a:ext uri="{FF2B5EF4-FFF2-40B4-BE49-F238E27FC236}">
                <a16:creationId xmlns:a16="http://schemas.microsoft.com/office/drawing/2014/main" id="{F89132BD-1296-C707-3A50-02656D6DED25}"/>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5948" t="16193" r="25075" b="23019"/>
          <a:stretch>
            <a:fillRect/>
          </a:stretch>
        </p:blipFill>
        <p:spPr bwMode="auto">
          <a:xfrm>
            <a:off x="1871663" y="2503488"/>
            <a:ext cx="766762"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Imagen 12324">
            <a:extLst>
              <a:ext uri="{FF2B5EF4-FFF2-40B4-BE49-F238E27FC236}">
                <a16:creationId xmlns:a16="http://schemas.microsoft.com/office/drawing/2014/main" id="{F14FF6BD-9A93-F34A-3258-208DB121DC1F}"/>
              </a:ext>
            </a:extLst>
          </p:cNvPr>
          <p:cNvPicPr>
            <a:picLocks noChangeAspect="1" noChangeArrowheads="1"/>
          </p:cNvPicPr>
          <p:nvPr/>
        </p:nvPicPr>
        <p:blipFill>
          <a:blip r:embed="rId5">
            <a:clrChange>
              <a:clrFrom>
                <a:srgbClr val="ECECEC"/>
              </a:clrFrom>
              <a:clrTo>
                <a:srgbClr val="ECECEC">
                  <a:alpha val="0"/>
                </a:srgbClr>
              </a:clrTo>
            </a:clrChange>
            <a:extLst>
              <a:ext uri="{28A0092B-C50C-407E-A947-70E740481C1C}">
                <a14:useLocalDpi xmlns:a14="http://schemas.microsoft.com/office/drawing/2010/main" val="0"/>
              </a:ext>
            </a:extLst>
          </a:blip>
          <a:srcRect/>
          <a:stretch>
            <a:fillRect/>
          </a:stretch>
        </p:blipFill>
        <p:spPr bwMode="auto">
          <a:xfrm>
            <a:off x="1196975" y="1438275"/>
            <a:ext cx="627063" cy="62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Imagen 12325">
            <a:extLst>
              <a:ext uri="{FF2B5EF4-FFF2-40B4-BE49-F238E27FC236}">
                <a16:creationId xmlns:a16="http://schemas.microsoft.com/office/drawing/2014/main" id="{22F39722-81A5-274F-FF1F-41C3757B3DB8}"/>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16188" y="3873500"/>
            <a:ext cx="765175"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Imagen 12327">
            <a:extLst>
              <a:ext uri="{FF2B5EF4-FFF2-40B4-BE49-F238E27FC236}">
                <a16:creationId xmlns:a16="http://schemas.microsoft.com/office/drawing/2014/main" id="{106C9844-5246-F2AA-7EFD-C54980C6783E}"/>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l="14584" t="11816" r="13110" b="12462"/>
          <a:stretch>
            <a:fillRect/>
          </a:stretch>
        </p:blipFill>
        <p:spPr bwMode="auto">
          <a:xfrm>
            <a:off x="3143250" y="5064125"/>
            <a:ext cx="766763"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CuadroTexto 23">
            <a:extLst>
              <a:ext uri="{FF2B5EF4-FFF2-40B4-BE49-F238E27FC236}">
                <a16:creationId xmlns:a16="http://schemas.microsoft.com/office/drawing/2014/main" id="{E9E39A21-10F1-F747-5A7D-0765606742C0}"/>
              </a:ext>
            </a:extLst>
          </p:cNvPr>
          <p:cNvSpPr txBox="1"/>
          <p:nvPr/>
        </p:nvSpPr>
        <p:spPr>
          <a:xfrm>
            <a:off x="854439" y="6010382"/>
            <a:ext cx="2426924" cy="307777"/>
          </a:xfrm>
          <a:prstGeom prst="rect">
            <a:avLst/>
          </a:prstGeom>
          <a:solidFill>
            <a:srgbClr val="00B0F0"/>
          </a:solidFill>
        </p:spPr>
        <p:txBody>
          <a:bodyPr wrap="square" rtlCol="0">
            <a:spAutoFit/>
          </a:bodyPr>
          <a:lstStyle/>
          <a:p>
            <a:r>
              <a:rPr lang="es-EC" dirty="0"/>
              <a:t>GESTIÓN INSITUCIONAL</a:t>
            </a:r>
          </a:p>
        </p:txBody>
      </p:sp>
    </p:spTree>
    <p:extLst>
      <p:ext uri="{BB962C8B-B14F-4D97-AF65-F5344CB8AC3E}">
        <p14:creationId xmlns:p14="http://schemas.microsoft.com/office/powerpoint/2010/main" val="35683551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2">
          <a:extLst>
            <a:ext uri="{FF2B5EF4-FFF2-40B4-BE49-F238E27FC236}">
              <a16:creationId xmlns:a16="http://schemas.microsoft.com/office/drawing/2014/main" id="{CDC0097E-8FF4-BEFC-66AB-9475C031B497}"/>
            </a:ext>
          </a:extLst>
        </p:cNvPr>
        <p:cNvGrpSpPr/>
        <p:nvPr/>
      </p:nvGrpSpPr>
      <p:grpSpPr>
        <a:xfrm>
          <a:off x="0" y="0"/>
          <a:ext cx="0" cy="0"/>
          <a:chOff x="0" y="0"/>
          <a:chExt cx="0" cy="0"/>
        </a:xfrm>
      </p:grpSpPr>
      <p:pic>
        <p:nvPicPr>
          <p:cNvPr id="123" name="Google Shape;123;p4">
            <a:extLst>
              <a:ext uri="{FF2B5EF4-FFF2-40B4-BE49-F238E27FC236}">
                <a16:creationId xmlns:a16="http://schemas.microsoft.com/office/drawing/2014/main" id="{F72D22FD-82A1-D9CF-1F94-DBA7DFDFC86E}"/>
              </a:ext>
            </a:extLst>
          </p:cNvPr>
          <p:cNvPicPr preferRelativeResize="0"/>
          <p:nvPr/>
        </p:nvPicPr>
        <p:blipFill rotWithShape="1">
          <a:blip r:embed="rId3">
            <a:alphaModFix/>
          </a:blip>
          <a:srcRect l="53416"/>
          <a:stretch/>
        </p:blipFill>
        <p:spPr>
          <a:xfrm>
            <a:off x="0" y="275896"/>
            <a:ext cx="1010400" cy="426965"/>
          </a:xfrm>
          <a:prstGeom prst="rect">
            <a:avLst/>
          </a:prstGeom>
          <a:noFill/>
          <a:ln>
            <a:noFill/>
          </a:ln>
        </p:spPr>
      </p:pic>
      <p:sp>
        <p:nvSpPr>
          <p:cNvPr id="124" name="Google Shape;124;p4">
            <a:extLst>
              <a:ext uri="{FF2B5EF4-FFF2-40B4-BE49-F238E27FC236}">
                <a16:creationId xmlns:a16="http://schemas.microsoft.com/office/drawing/2014/main" id="{A152F792-AE9C-D1A6-7AE0-1E0563BD7761}"/>
              </a:ext>
            </a:extLst>
          </p:cNvPr>
          <p:cNvSpPr txBox="1"/>
          <p:nvPr/>
        </p:nvSpPr>
        <p:spPr>
          <a:xfrm>
            <a:off x="1010400" y="195139"/>
            <a:ext cx="4909457"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C" sz="3600" b="1" dirty="0">
                <a:solidFill>
                  <a:srgbClr val="2D2D93"/>
                </a:solidFill>
              </a:rPr>
              <a:t>Fases del Proceso</a:t>
            </a:r>
            <a:endParaRPr dirty="0"/>
          </a:p>
        </p:txBody>
      </p:sp>
      <p:grpSp>
        <p:nvGrpSpPr>
          <p:cNvPr id="2" name="Grupo 1">
            <a:extLst>
              <a:ext uri="{FF2B5EF4-FFF2-40B4-BE49-F238E27FC236}">
                <a16:creationId xmlns:a16="http://schemas.microsoft.com/office/drawing/2014/main" id="{CFC9D7F0-2F42-FDA0-7956-21B9C73C0320}"/>
              </a:ext>
            </a:extLst>
          </p:cNvPr>
          <p:cNvGrpSpPr/>
          <p:nvPr/>
        </p:nvGrpSpPr>
        <p:grpSpPr>
          <a:xfrm>
            <a:off x="365399" y="1588958"/>
            <a:ext cx="11123441" cy="4292276"/>
            <a:chOff x="496746" y="4749800"/>
            <a:chExt cx="8969008" cy="1983508"/>
          </a:xfrm>
        </p:grpSpPr>
        <p:grpSp>
          <p:nvGrpSpPr>
            <p:cNvPr id="3" name="Grupo 2">
              <a:extLst>
                <a:ext uri="{FF2B5EF4-FFF2-40B4-BE49-F238E27FC236}">
                  <a16:creationId xmlns:a16="http://schemas.microsoft.com/office/drawing/2014/main" id="{16B24344-9DB0-13F2-6B81-1833ECB12554}"/>
                </a:ext>
              </a:extLst>
            </p:cNvPr>
            <p:cNvGrpSpPr/>
            <p:nvPr/>
          </p:nvGrpSpPr>
          <p:grpSpPr>
            <a:xfrm>
              <a:off x="496746" y="5352789"/>
              <a:ext cx="8969008" cy="515213"/>
              <a:chOff x="644536" y="5214289"/>
              <a:chExt cx="8969008" cy="515213"/>
            </a:xfrm>
          </p:grpSpPr>
          <p:sp>
            <p:nvSpPr>
              <p:cNvPr id="8" name="CuadroTexto 7">
                <a:extLst>
                  <a:ext uri="{FF2B5EF4-FFF2-40B4-BE49-F238E27FC236}">
                    <a16:creationId xmlns:a16="http://schemas.microsoft.com/office/drawing/2014/main" id="{88983196-57BA-9B91-D54C-E5732E5F2432}"/>
                  </a:ext>
                </a:extLst>
              </p:cNvPr>
              <p:cNvSpPr txBox="1"/>
              <p:nvPr/>
            </p:nvSpPr>
            <p:spPr>
              <a:xfrm>
                <a:off x="644536" y="5220181"/>
                <a:ext cx="2003234" cy="384013"/>
              </a:xfrm>
              <a:prstGeom prst="rect">
                <a:avLst/>
              </a:prstGeom>
              <a:noFill/>
            </p:spPr>
            <p:txBody>
              <a:bodyPr wrap="square">
                <a:spAutoFit/>
              </a:bodyPr>
              <a:lstStyle/>
              <a:p>
                <a:pPr algn="ctr" eaLnBrk="1" hangingPunct="1"/>
                <a:r>
                  <a:rPr lang="es-EC" sz="1600" dirty="0">
                    <a:solidFill>
                      <a:schemeClr val="accent1">
                        <a:lumMod val="75000"/>
                      </a:schemeClr>
                    </a:solidFill>
                    <a:latin typeface="Arial" panose="020B0604020202020204" pitchFamily="34" charset="0"/>
                    <a:cs typeface="Arial" panose="020B0604020202020204" pitchFamily="34" charset="0"/>
                  </a:rPr>
                  <a:t>ORGANIZACIÓN INTERNA INSTITUCIONAL</a:t>
                </a:r>
                <a:endParaRPr lang="es-ES" sz="1600" b="1" dirty="0">
                  <a:solidFill>
                    <a:schemeClr val="accent1">
                      <a:lumMod val="75000"/>
                    </a:schemeClr>
                  </a:solidFill>
                  <a:ea typeface="Calibri" panose="020F0502020204030204" pitchFamily="34" charset="0"/>
                </a:endParaRPr>
              </a:p>
            </p:txBody>
          </p:sp>
          <p:sp>
            <p:nvSpPr>
              <p:cNvPr id="9" name="CuadroTexto 8">
                <a:extLst>
                  <a:ext uri="{FF2B5EF4-FFF2-40B4-BE49-F238E27FC236}">
                    <a16:creationId xmlns:a16="http://schemas.microsoft.com/office/drawing/2014/main" id="{D12C22F0-D690-303A-35B5-F8FDA623BE17}"/>
                  </a:ext>
                </a:extLst>
              </p:cNvPr>
              <p:cNvSpPr txBox="1"/>
              <p:nvPr/>
            </p:nvSpPr>
            <p:spPr>
              <a:xfrm>
                <a:off x="2861240" y="5239004"/>
                <a:ext cx="2014021" cy="349878"/>
              </a:xfrm>
              <a:prstGeom prst="rect">
                <a:avLst/>
              </a:prstGeom>
              <a:noFill/>
            </p:spPr>
            <p:txBody>
              <a:bodyPr wrap="square">
                <a:spAutoFit/>
              </a:bodyPr>
              <a:lstStyle/>
              <a:p>
                <a:pPr algn="ctr" defTabSz="622300" eaLnBrk="1" hangingPunct="1">
                  <a:lnSpc>
                    <a:spcPct val="90000"/>
                  </a:lnSpc>
                  <a:spcAft>
                    <a:spcPct val="35000"/>
                  </a:spcAft>
                  <a:defRPr/>
                </a:pPr>
                <a:r>
                  <a:rPr lang="es-EC" sz="1600" dirty="0">
                    <a:solidFill>
                      <a:schemeClr val="accent1">
                        <a:lumMod val="75000"/>
                      </a:schemeClr>
                    </a:solidFill>
                    <a:latin typeface="Segoe"/>
                    <a:cs typeface="Arial" panose="020B0604020202020204" pitchFamily="34" charset="0"/>
                  </a:rPr>
                  <a:t>ELABORACIÓN DEL INFORME DE RENDICIÓN DE CUENTAS</a:t>
                </a:r>
                <a:endParaRPr lang="es-ES" sz="1600" b="1" dirty="0">
                  <a:solidFill>
                    <a:schemeClr val="accent1">
                      <a:lumMod val="75000"/>
                    </a:schemeClr>
                  </a:solidFill>
                  <a:ea typeface="Calibri" panose="020F0502020204030204" pitchFamily="34" charset="0"/>
                </a:endParaRPr>
              </a:p>
            </p:txBody>
          </p:sp>
          <p:sp>
            <p:nvSpPr>
              <p:cNvPr id="10" name="CuadroTexto 9">
                <a:extLst>
                  <a:ext uri="{FF2B5EF4-FFF2-40B4-BE49-F238E27FC236}">
                    <a16:creationId xmlns:a16="http://schemas.microsoft.com/office/drawing/2014/main" id="{1E212FFD-293C-E6AC-DD11-FD3CAF8978AB}"/>
                  </a:ext>
                </a:extLst>
              </p:cNvPr>
              <p:cNvSpPr txBox="1"/>
              <p:nvPr/>
            </p:nvSpPr>
            <p:spPr>
              <a:xfrm>
                <a:off x="5084819" y="5214289"/>
                <a:ext cx="2069981" cy="349878"/>
              </a:xfrm>
              <a:prstGeom prst="rect">
                <a:avLst/>
              </a:prstGeom>
              <a:noFill/>
            </p:spPr>
            <p:txBody>
              <a:bodyPr wrap="square">
                <a:spAutoFit/>
              </a:bodyPr>
              <a:lstStyle/>
              <a:p>
                <a:pPr algn="ctr" defTabSz="622300" eaLnBrk="1" hangingPunct="1">
                  <a:lnSpc>
                    <a:spcPct val="90000"/>
                  </a:lnSpc>
                  <a:spcAft>
                    <a:spcPct val="35000"/>
                  </a:spcAft>
                  <a:defRPr/>
                </a:pPr>
                <a:r>
                  <a:rPr lang="es-EC" sz="1600" dirty="0">
                    <a:solidFill>
                      <a:schemeClr val="accent1">
                        <a:lumMod val="75000"/>
                      </a:schemeClr>
                    </a:solidFill>
                    <a:latin typeface="Segoe"/>
                    <a:cs typeface="Arial" panose="020B0604020202020204" pitchFamily="34" charset="0"/>
                  </a:rPr>
                  <a:t>DELIBERACIÓN PÚBLICA DE RENDICIÓN DE CUENTAS</a:t>
                </a:r>
                <a:endParaRPr lang="es-EC" sz="1600" b="1" dirty="0">
                  <a:solidFill>
                    <a:schemeClr val="accent1">
                      <a:lumMod val="75000"/>
                    </a:schemeClr>
                  </a:solidFill>
                  <a:ea typeface="Calibri" panose="020F0502020204030204" pitchFamily="34" charset="0"/>
                </a:endParaRPr>
              </a:p>
            </p:txBody>
          </p:sp>
          <p:sp>
            <p:nvSpPr>
              <p:cNvPr id="11" name="CuadroTexto 10">
                <a:extLst>
                  <a:ext uri="{FF2B5EF4-FFF2-40B4-BE49-F238E27FC236}">
                    <a16:creationId xmlns:a16="http://schemas.microsoft.com/office/drawing/2014/main" id="{E743035F-A0A4-023F-E720-7CFD5BD13E1E}"/>
                  </a:ext>
                </a:extLst>
              </p:cNvPr>
              <p:cNvSpPr txBox="1"/>
              <p:nvPr/>
            </p:nvSpPr>
            <p:spPr>
              <a:xfrm>
                <a:off x="7573326" y="5226019"/>
                <a:ext cx="2040218" cy="503483"/>
              </a:xfrm>
              <a:prstGeom prst="rect">
                <a:avLst/>
              </a:prstGeom>
              <a:noFill/>
            </p:spPr>
            <p:txBody>
              <a:bodyPr wrap="square">
                <a:spAutoFit/>
              </a:bodyPr>
              <a:lstStyle/>
              <a:p>
                <a:pPr algn="ctr" defTabSz="533400" eaLnBrk="1" hangingPunct="1">
                  <a:lnSpc>
                    <a:spcPct val="90000"/>
                  </a:lnSpc>
                  <a:spcAft>
                    <a:spcPct val="35000"/>
                  </a:spcAft>
                  <a:defRPr/>
                </a:pPr>
                <a:r>
                  <a:rPr lang="es-EC" sz="1600" dirty="0">
                    <a:solidFill>
                      <a:schemeClr val="accent1">
                        <a:lumMod val="75000"/>
                      </a:schemeClr>
                    </a:solidFill>
                    <a:latin typeface="Segoe"/>
                    <a:cs typeface="Arial" panose="020B0604020202020204" pitchFamily="34" charset="0"/>
                  </a:rPr>
                  <a:t>ENTREGA DE INFORME DE RENDICIÓN DE CUENTAS AL CPCCS</a:t>
                </a:r>
              </a:p>
              <a:p>
                <a:pPr>
                  <a:defRPr/>
                </a:pPr>
                <a:endParaRPr lang="es-ES" sz="1600" dirty="0">
                  <a:solidFill>
                    <a:srgbClr val="2E2D91"/>
                  </a:solidFill>
                  <a:ea typeface="Calibri" panose="020F0502020204030204" pitchFamily="34" charset="0"/>
                </a:endParaRPr>
              </a:p>
            </p:txBody>
          </p:sp>
        </p:grpSp>
        <p:grpSp>
          <p:nvGrpSpPr>
            <p:cNvPr id="4" name="Grupo 3">
              <a:extLst>
                <a:ext uri="{FF2B5EF4-FFF2-40B4-BE49-F238E27FC236}">
                  <a16:creationId xmlns:a16="http://schemas.microsoft.com/office/drawing/2014/main" id="{F9000924-CA06-521C-5EA4-85D58925CBCC}"/>
                </a:ext>
              </a:extLst>
            </p:cNvPr>
            <p:cNvGrpSpPr/>
            <p:nvPr/>
          </p:nvGrpSpPr>
          <p:grpSpPr>
            <a:xfrm>
              <a:off x="2594768" y="4749800"/>
              <a:ext cx="4766730" cy="1983508"/>
              <a:chOff x="2594768" y="4749800"/>
              <a:chExt cx="4766730" cy="1983508"/>
            </a:xfrm>
          </p:grpSpPr>
          <p:cxnSp>
            <p:nvCxnSpPr>
              <p:cNvPr id="5" name="Conector recto 4">
                <a:extLst>
                  <a:ext uri="{FF2B5EF4-FFF2-40B4-BE49-F238E27FC236}">
                    <a16:creationId xmlns:a16="http://schemas.microsoft.com/office/drawing/2014/main" id="{C6C0C8D5-CBA1-3670-1AE0-D8FFAC2F07F6}"/>
                  </a:ext>
                </a:extLst>
              </p:cNvPr>
              <p:cNvCxnSpPr>
                <a:cxnSpLocks/>
              </p:cNvCxnSpPr>
              <p:nvPr/>
            </p:nvCxnSpPr>
            <p:spPr>
              <a:xfrm>
                <a:off x="4787579" y="4749800"/>
                <a:ext cx="0" cy="1983508"/>
              </a:xfrm>
              <a:prstGeom prst="line">
                <a:avLst/>
              </a:prstGeom>
              <a:ln w="19050">
                <a:solidFill>
                  <a:srgbClr val="2E2D9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 name="Conector recto 5">
                <a:extLst>
                  <a:ext uri="{FF2B5EF4-FFF2-40B4-BE49-F238E27FC236}">
                    <a16:creationId xmlns:a16="http://schemas.microsoft.com/office/drawing/2014/main" id="{E9B4E67C-AB30-1E8D-2210-FCF0C71CE752}"/>
                  </a:ext>
                </a:extLst>
              </p:cNvPr>
              <p:cNvCxnSpPr>
                <a:cxnSpLocks/>
              </p:cNvCxnSpPr>
              <p:nvPr/>
            </p:nvCxnSpPr>
            <p:spPr>
              <a:xfrm>
                <a:off x="7361498" y="4749800"/>
                <a:ext cx="0" cy="1983508"/>
              </a:xfrm>
              <a:prstGeom prst="line">
                <a:avLst/>
              </a:prstGeom>
              <a:ln w="19050">
                <a:solidFill>
                  <a:srgbClr val="2E2D9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 name="Conector recto 6">
                <a:extLst>
                  <a:ext uri="{FF2B5EF4-FFF2-40B4-BE49-F238E27FC236}">
                    <a16:creationId xmlns:a16="http://schemas.microsoft.com/office/drawing/2014/main" id="{CDC62272-F1A1-A060-5B90-5D2B97E2B68D}"/>
                  </a:ext>
                </a:extLst>
              </p:cNvPr>
              <p:cNvCxnSpPr>
                <a:cxnSpLocks/>
              </p:cNvCxnSpPr>
              <p:nvPr/>
            </p:nvCxnSpPr>
            <p:spPr>
              <a:xfrm>
                <a:off x="2594768" y="4749800"/>
                <a:ext cx="0" cy="1983508"/>
              </a:xfrm>
              <a:prstGeom prst="line">
                <a:avLst/>
              </a:prstGeom>
              <a:ln w="19050">
                <a:solidFill>
                  <a:srgbClr val="2E2D9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grpSp>
      <p:sp>
        <p:nvSpPr>
          <p:cNvPr id="12" name="CuadroTexto 11">
            <a:extLst>
              <a:ext uri="{FF2B5EF4-FFF2-40B4-BE49-F238E27FC236}">
                <a16:creationId xmlns:a16="http://schemas.microsoft.com/office/drawing/2014/main" id="{F3E87A03-4737-66DB-FE52-E53C89813AA7}"/>
              </a:ext>
            </a:extLst>
          </p:cNvPr>
          <p:cNvSpPr txBox="1"/>
          <p:nvPr/>
        </p:nvSpPr>
        <p:spPr>
          <a:xfrm>
            <a:off x="1353290" y="1037133"/>
            <a:ext cx="560439" cy="1261884"/>
          </a:xfrm>
          <a:prstGeom prst="rect">
            <a:avLst/>
          </a:prstGeom>
          <a:noFill/>
        </p:spPr>
        <p:txBody>
          <a:bodyPr wrap="square" rtlCol="0">
            <a:spAutoFit/>
          </a:bodyPr>
          <a:lstStyle/>
          <a:p>
            <a:pPr algn="ctr"/>
            <a:r>
              <a:rPr lang="es-EC" sz="2800" b="1" dirty="0">
                <a:solidFill>
                  <a:srgbClr val="2E2D91"/>
                </a:solidFill>
              </a:rPr>
              <a:t> </a:t>
            </a:r>
            <a:r>
              <a:rPr lang="es-EC" sz="4800" b="1" dirty="0">
                <a:solidFill>
                  <a:schemeClr val="accent4"/>
                </a:solidFill>
              </a:rPr>
              <a:t>1</a:t>
            </a:r>
          </a:p>
        </p:txBody>
      </p:sp>
      <p:pic>
        <p:nvPicPr>
          <p:cNvPr id="13" name="Рисунок 8">
            <a:extLst>
              <a:ext uri="{FF2B5EF4-FFF2-40B4-BE49-F238E27FC236}">
                <a16:creationId xmlns:a16="http://schemas.microsoft.com/office/drawing/2014/main" id="{A6CD25CE-77E6-183C-E6E4-205F717DD3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3387" y="1350285"/>
            <a:ext cx="360693" cy="948732"/>
          </a:xfrm>
          <a:prstGeom prst="rect">
            <a:avLst/>
          </a:prstGeom>
        </p:spPr>
      </p:pic>
      <p:pic>
        <p:nvPicPr>
          <p:cNvPr id="14" name="Рисунок 8">
            <a:extLst>
              <a:ext uri="{FF2B5EF4-FFF2-40B4-BE49-F238E27FC236}">
                <a16:creationId xmlns:a16="http://schemas.microsoft.com/office/drawing/2014/main" id="{CF93C115-AF41-0FD5-49DD-358F191498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8049" y="1405374"/>
            <a:ext cx="360693" cy="948732"/>
          </a:xfrm>
          <a:prstGeom prst="rect">
            <a:avLst/>
          </a:prstGeom>
        </p:spPr>
      </p:pic>
      <p:pic>
        <p:nvPicPr>
          <p:cNvPr id="15" name="Рисунок 8">
            <a:extLst>
              <a:ext uri="{FF2B5EF4-FFF2-40B4-BE49-F238E27FC236}">
                <a16:creationId xmlns:a16="http://schemas.microsoft.com/office/drawing/2014/main" id="{8FE523F5-80EA-EB9B-2EA2-88CEB9EDEF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9885" y="1422813"/>
            <a:ext cx="360693" cy="948732"/>
          </a:xfrm>
          <a:prstGeom prst="rect">
            <a:avLst/>
          </a:prstGeom>
        </p:spPr>
      </p:pic>
      <p:pic>
        <p:nvPicPr>
          <p:cNvPr id="16" name="Рисунок 8">
            <a:extLst>
              <a:ext uri="{FF2B5EF4-FFF2-40B4-BE49-F238E27FC236}">
                <a16:creationId xmlns:a16="http://schemas.microsoft.com/office/drawing/2014/main" id="{BFFF51B1-C861-BB2A-8B36-00EBBA81F6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93411" y="1478003"/>
            <a:ext cx="360693" cy="948732"/>
          </a:xfrm>
          <a:prstGeom prst="rect">
            <a:avLst/>
          </a:prstGeom>
        </p:spPr>
      </p:pic>
      <p:sp>
        <p:nvSpPr>
          <p:cNvPr id="17" name="Freeform: Shape 156">
            <a:extLst>
              <a:ext uri="{FF2B5EF4-FFF2-40B4-BE49-F238E27FC236}">
                <a16:creationId xmlns:a16="http://schemas.microsoft.com/office/drawing/2014/main" id="{61299AC0-DC13-E878-E167-A4157BBBF21F}"/>
              </a:ext>
            </a:extLst>
          </p:cNvPr>
          <p:cNvSpPr/>
          <p:nvPr/>
        </p:nvSpPr>
        <p:spPr>
          <a:xfrm>
            <a:off x="1376553" y="2322488"/>
            <a:ext cx="462121" cy="355682"/>
          </a:xfrm>
          <a:custGeom>
            <a:avLst/>
            <a:gdLst/>
            <a:ahLst/>
            <a:cxnLst/>
            <a:rect l="l" t="t" r="r" b="b"/>
            <a:pathLst>
              <a:path w="244940" h="228584">
                <a:moveTo>
                  <a:pt x="76805" y="122457"/>
                </a:moveTo>
                <a:cubicBezTo>
                  <a:pt x="77894" y="122549"/>
                  <a:pt x="79686" y="123473"/>
                  <a:pt x="82182" y="125227"/>
                </a:cubicBezTo>
                <a:cubicBezTo>
                  <a:pt x="84678" y="126982"/>
                  <a:pt x="87850" y="129013"/>
                  <a:pt x="91697" y="131322"/>
                </a:cubicBezTo>
                <a:cubicBezTo>
                  <a:pt x="95545" y="133631"/>
                  <a:pt x="100040" y="135662"/>
                  <a:pt x="105183" y="137417"/>
                </a:cubicBezTo>
                <a:cubicBezTo>
                  <a:pt x="110326" y="139171"/>
                  <a:pt x="116088" y="140095"/>
                  <a:pt x="122471" y="140187"/>
                </a:cubicBezTo>
                <a:cubicBezTo>
                  <a:pt x="128854" y="140095"/>
                  <a:pt x="134616" y="139171"/>
                  <a:pt x="139759" y="137417"/>
                </a:cubicBezTo>
                <a:cubicBezTo>
                  <a:pt x="144902" y="135662"/>
                  <a:pt x="149397" y="133631"/>
                  <a:pt x="153245" y="131322"/>
                </a:cubicBezTo>
                <a:cubicBezTo>
                  <a:pt x="157092" y="129013"/>
                  <a:pt x="160264" y="126982"/>
                  <a:pt x="162760" y="125227"/>
                </a:cubicBezTo>
                <a:cubicBezTo>
                  <a:pt x="165256" y="123473"/>
                  <a:pt x="167048" y="122549"/>
                  <a:pt x="168137" y="122457"/>
                </a:cubicBezTo>
                <a:cubicBezTo>
                  <a:pt x="177419" y="122612"/>
                  <a:pt x="184973" y="125068"/>
                  <a:pt x="190801" y="129823"/>
                </a:cubicBezTo>
                <a:cubicBezTo>
                  <a:pt x="196628" y="134579"/>
                  <a:pt x="201102" y="140701"/>
                  <a:pt x="204221" y="148191"/>
                </a:cubicBezTo>
                <a:cubicBezTo>
                  <a:pt x="207339" y="155681"/>
                  <a:pt x="209477" y="163606"/>
                  <a:pt x="210632" y="171965"/>
                </a:cubicBezTo>
                <a:cubicBezTo>
                  <a:pt x="211788" y="180324"/>
                  <a:pt x="212335" y="188185"/>
                  <a:pt x="212273" y="195547"/>
                </a:cubicBezTo>
                <a:cubicBezTo>
                  <a:pt x="212129" y="205964"/>
                  <a:pt x="209004" y="214054"/>
                  <a:pt x="202897" y="219815"/>
                </a:cubicBezTo>
                <a:cubicBezTo>
                  <a:pt x="196790" y="225576"/>
                  <a:pt x="188562" y="228499"/>
                  <a:pt x="178214" y="228584"/>
                </a:cubicBezTo>
                <a:lnTo>
                  <a:pt x="66728" y="228584"/>
                </a:lnTo>
                <a:cubicBezTo>
                  <a:pt x="56379" y="228499"/>
                  <a:pt x="48152" y="225576"/>
                  <a:pt x="42045" y="219815"/>
                </a:cubicBezTo>
                <a:cubicBezTo>
                  <a:pt x="35938" y="214054"/>
                  <a:pt x="32813" y="205964"/>
                  <a:pt x="32669" y="195547"/>
                </a:cubicBezTo>
                <a:cubicBezTo>
                  <a:pt x="32607" y="188185"/>
                  <a:pt x="33154" y="180324"/>
                  <a:pt x="34310" y="171965"/>
                </a:cubicBezTo>
                <a:cubicBezTo>
                  <a:pt x="35465" y="163606"/>
                  <a:pt x="37603" y="155681"/>
                  <a:pt x="40722" y="148191"/>
                </a:cubicBezTo>
                <a:cubicBezTo>
                  <a:pt x="43840" y="140701"/>
                  <a:pt x="48314" y="134579"/>
                  <a:pt x="54141" y="129823"/>
                </a:cubicBezTo>
                <a:cubicBezTo>
                  <a:pt x="59969" y="125068"/>
                  <a:pt x="67523" y="122612"/>
                  <a:pt x="76805" y="122457"/>
                </a:cubicBezTo>
                <a:close/>
                <a:moveTo>
                  <a:pt x="229111" y="65311"/>
                </a:moveTo>
                <a:cubicBezTo>
                  <a:pt x="233116" y="65465"/>
                  <a:pt x="236218" y="67326"/>
                  <a:pt x="238416" y="70894"/>
                </a:cubicBezTo>
                <a:cubicBezTo>
                  <a:pt x="240614" y="74462"/>
                  <a:pt x="242173" y="78814"/>
                  <a:pt x="243093" y="83950"/>
                </a:cubicBezTo>
                <a:cubicBezTo>
                  <a:pt x="244014" y="89087"/>
                  <a:pt x="244561" y="94085"/>
                  <a:pt x="244733" y="98944"/>
                </a:cubicBezTo>
                <a:cubicBezTo>
                  <a:pt x="244907" y="103804"/>
                  <a:pt x="244971" y="107602"/>
                  <a:pt x="244927" y="110339"/>
                </a:cubicBezTo>
                <a:cubicBezTo>
                  <a:pt x="244858" y="115047"/>
                  <a:pt x="243664" y="118897"/>
                  <a:pt x="241346" y="121890"/>
                </a:cubicBezTo>
                <a:cubicBezTo>
                  <a:pt x="239028" y="124883"/>
                  <a:pt x="236001" y="127089"/>
                  <a:pt x="232266" y="128509"/>
                </a:cubicBezTo>
                <a:cubicBezTo>
                  <a:pt x="228531" y="129928"/>
                  <a:pt x="224503" y="130632"/>
                  <a:pt x="220181" y="130620"/>
                </a:cubicBezTo>
                <a:lnTo>
                  <a:pt x="203088" y="130620"/>
                </a:lnTo>
                <a:cubicBezTo>
                  <a:pt x="198770" y="125500"/>
                  <a:pt x="193726" y="121551"/>
                  <a:pt x="187957" y="118774"/>
                </a:cubicBezTo>
                <a:cubicBezTo>
                  <a:pt x="182187" y="115997"/>
                  <a:pt x="175964" y="114503"/>
                  <a:pt x="169285" y="114293"/>
                </a:cubicBezTo>
                <a:cubicBezTo>
                  <a:pt x="172618" y="109473"/>
                  <a:pt x="175169" y="104285"/>
                  <a:pt x="176939" y="98731"/>
                </a:cubicBezTo>
                <a:cubicBezTo>
                  <a:pt x="178709" y="93177"/>
                  <a:pt x="179602" y="87480"/>
                  <a:pt x="179618" y="81638"/>
                </a:cubicBezTo>
                <a:cubicBezTo>
                  <a:pt x="179596" y="78832"/>
                  <a:pt x="179384" y="76026"/>
                  <a:pt x="178980" y="73220"/>
                </a:cubicBezTo>
                <a:cubicBezTo>
                  <a:pt x="184443" y="75154"/>
                  <a:pt x="190099" y="76132"/>
                  <a:pt x="195945" y="76154"/>
                </a:cubicBezTo>
                <a:cubicBezTo>
                  <a:pt x="201726" y="76020"/>
                  <a:pt x="206945" y="75083"/>
                  <a:pt x="211602" y="73343"/>
                </a:cubicBezTo>
                <a:cubicBezTo>
                  <a:pt x="216258" y="71602"/>
                  <a:pt x="220107" y="69862"/>
                  <a:pt x="223148" y="68122"/>
                </a:cubicBezTo>
                <a:cubicBezTo>
                  <a:pt x="226189" y="66382"/>
                  <a:pt x="228177" y="65445"/>
                  <a:pt x="229111" y="65311"/>
                </a:cubicBezTo>
                <a:close/>
                <a:moveTo>
                  <a:pt x="15832" y="65311"/>
                </a:moveTo>
                <a:cubicBezTo>
                  <a:pt x="16765" y="65445"/>
                  <a:pt x="18753" y="66382"/>
                  <a:pt x="21794" y="68122"/>
                </a:cubicBezTo>
                <a:cubicBezTo>
                  <a:pt x="24835" y="69862"/>
                  <a:pt x="28683" y="71602"/>
                  <a:pt x="33340" y="73343"/>
                </a:cubicBezTo>
                <a:cubicBezTo>
                  <a:pt x="37997" y="75083"/>
                  <a:pt x="43216" y="76020"/>
                  <a:pt x="48997" y="76154"/>
                </a:cubicBezTo>
                <a:cubicBezTo>
                  <a:pt x="54843" y="76132"/>
                  <a:pt x="60499" y="75154"/>
                  <a:pt x="65962" y="73220"/>
                </a:cubicBezTo>
                <a:cubicBezTo>
                  <a:pt x="65558" y="76026"/>
                  <a:pt x="65346" y="78832"/>
                  <a:pt x="65324" y="81638"/>
                </a:cubicBezTo>
                <a:cubicBezTo>
                  <a:pt x="65341" y="87480"/>
                  <a:pt x="66233" y="93177"/>
                  <a:pt x="68003" y="98731"/>
                </a:cubicBezTo>
                <a:cubicBezTo>
                  <a:pt x="69773" y="104285"/>
                  <a:pt x="72324" y="109473"/>
                  <a:pt x="75657" y="114293"/>
                </a:cubicBezTo>
                <a:cubicBezTo>
                  <a:pt x="68979" y="114503"/>
                  <a:pt x="62755" y="115997"/>
                  <a:pt x="56985" y="118774"/>
                </a:cubicBezTo>
                <a:cubicBezTo>
                  <a:pt x="51216" y="121551"/>
                  <a:pt x="46172" y="125500"/>
                  <a:pt x="41854" y="130620"/>
                </a:cubicBezTo>
                <a:lnTo>
                  <a:pt x="24761" y="130620"/>
                </a:lnTo>
                <a:cubicBezTo>
                  <a:pt x="20439" y="130632"/>
                  <a:pt x="16411" y="129928"/>
                  <a:pt x="12676" y="128509"/>
                </a:cubicBezTo>
                <a:cubicBezTo>
                  <a:pt x="8940" y="127089"/>
                  <a:pt x="5913" y="124883"/>
                  <a:pt x="3595" y="121890"/>
                </a:cubicBezTo>
                <a:cubicBezTo>
                  <a:pt x="1277" y="118897"/>
                  <a:pt x="83" y="115047"/>
                  <a:pt x="14" y="110339"/>
                </a:cubicBezTo>
                <a:cubicBezTo>
                  <a:pt x="-30" y="107602"/>
                  <a:pt x="34" y="103804"/>
                  <a:pt x="208" y="98944"/>
                </a:cubicBezTo>
                <a:cubicBezTo>
                  <a:pt x="381" y="94085"/>
                  <a:pt x="927" y="89087"/>
                  <a:pt x="1848" y="83950"/>
                </a:cubicBezTo>
                <a:cubicBezTo>
                  <a:pt x="2768" y="78814"/>
                  <a:pt x="4328" y="74462"/>
                  <a:pt x="6526" y="70894"/>
                </a:cubicBezTo>
                <a:cubicBezTo>
                  <a:pt x="8724" y="67326"/>
                  <a:pt x="11826" y="65465"/>
                  <a:pt x="15832" y="65311"/>
                </a:cubicBezTo>
                <a:close/>
                <a:moveTo>
                  <a:pt x="122471" y="32657"/>
                </a:moveTo>
                <a:cubicBezTo>
                  <a:pt x="131589" y="32760"/>
                  <a:pt x="139828" y="34990"/>
                  <a:pt x="147189" y="39346"/>
                </a:cubicBezTo>
                <a:cubicBezTo>
                  <a:pt x="154550" y="43702"/>
                  <a:pt x="160408" y="49560"/>
                  <a:pt x="164764" y="56921"/>
                </a:cubicBezTo>
                <a:cubicBezTo>
                  <a:pt x="169120" y="64281"/>
                  <a:pt x="171350" y="72521"/>
                  <a:pt x="171454" y="81638"/>
                </a:cubicBezTo>
                <a:cubicBezTo>
                  <a:pt x="171350" y="90756"/>
                  <a:pt x="169120" y="98996"/>
                  <a:pt x="164764" y="106356"/>
                </a:cubicBezTo>
                <a:cubicBezTo>
                  <a:pt x="160408" y="113717"/>
                  <a:pt x="154550" y="119575"/>
                  <a:pt x="147189" y="123931"/>
                </a:cubicBezTo>
                <a:cubicBezTo>
                  <a:pt x="139828" y="128287"/>
                  <a:pt x="131589" y="130517"/>
                  <a:pt x="122471" y="130620"/>
                </a:cubicBezTo>
                <a:cubicBezTo>
                  <a:pt x="113353" y="130517"/>
                  <a:pt x="105113" y="128287"/>
                  <a:pt x="97753" y="123931"/>
                </a:cubicBezTo>
                <a:cubicBezTo>
                  <a:pt x="90392" y="119575"/>
                  <a:pt x="84534" y="113717"/>
                  <a:pt x="80178" y="106356"/>
                </a:cubicBezTo>
                <a:cubicBezTo>
                  <a:pt x="75822" y="98996"/>
                  <a:pt x="73592" y="90756"/>
                  <a:pt x="73488" y="81638"/>
                </a:cubicBezTo>
                <a:cubicBezTo>
                  <a:pt x="73592" y="72521"/>
                  <a:pt x="75822" y="64281"/>
                  <a:pt x="80178" y="56921"/>
                </a:cubicBezTo>
                <a:cubicBezTo>
                  <a:pt x="84534" y="49560"/>
                  <a:pt x="90392" y="43702"/>
                  <a:pt x="97753" y="39346"/>
                </a:cubicBezTo>
                <a:cubicBezTo>
                  <a:pt x="105113" y="34990"/>
                  <a:pt x="113353" y="32760"/>
                  <a:pt x="122471" y="32657"/>
                </a:cubicBezTo>
                <a:close/>
                <a:moveTo>
                  <a:pt x="195945" y="0"/>
                </a:moveTo>
                <a:cubicBezTo>
                  <a:pt x="202010" y="70"/>
                  <a:pt x="207497" y="1560"/>
                  <a:pt x="212405" y="4470"/>
                </a:cubicBezTo>
                <a:cubicBezTo>
                  <a:pt x="217313" y="7380"/>
                  <a:pt x="221221" y="11288"/>
                  <a:pt x="224131" y="16197"/>
                </a:cubicBezTo>
                <a:cubicBezTo>
                  <a:pt x="227040" y="21105"/>
                  <a:pt x="228530" y="26591"/>
                  <a:pt x="228600" y="32657"/>
                </a:cubicBezTo>
                <a:cubicBezTo>
                  <a:pt x="228530" y="38722"/>
                  <a:pt x="227040" y="44208"/>
                  <a:pt x="224131" y="49116"/>
                </a:cubicBezTo>
                <a:cubicBezTo>
                  <a:pt x="221221" y="54024"/>
                  <a:pt x="217313" y="57933"/>
                  <a:pt x="212405" y="60842"/>
                </a:cubicBezTo>
                <a:cubicBezTo>
                  <a:pt x="207497" y="63751"/>
                  <a:pt x="202010" y="65241"/>
                  <a:pt x="195945" y="65311"/>
                </a:cubicBezTo>
                <a:cubicBezTo>
                  <a:pt x="189880" y="65241"/>
                  <a:pt x="184393" y="63751"/>
                  <a:pt x="179485" y="60842"/>
                </a:cubicBezTo>
                <a:cubicBezTo>
                  <a:pt x="174577" y="57933"/>
                  <a:pt x="170669" y="54024"/>
                  <a:pt x="167759" y="49116"/>
                </a:cubicBezTo>
                <a:cubicBezTo>
                  <a:pt x="164850" y="44208"/>
                  <a:pt x="163360" y="38722"/>
                  <a:pt x="163290" y="32657"/>
                </a:cubicBezTo>
                <a:cubicBezTo>
                  <a:pt x="163360" y="26591"/>
                  <a:pt x="164850" y="21105"/>
                  <a:pt x="167759" y="16197"/>
                </a:cubicBezTo>
                <a:cubicBezTo>
                  <a:pt x="170669" y="11288"/>
                  <a:pt x="174577" y="7380"/>
                  <a:pt x="179485" y="4470"/>
                </a:cubicBezTo>
                <a:cubicBezTo>
                  <a:pt x="184393" y="1560"/>
                  <a:pt x="189880" y="70"/>
                  <a:pt x="195945" y="0"/>
                </a:cubicBezTo>
                <a:close/>
                <a:moveTo>
                  <a:pt x="48997" y="0"/>
                </a:moveTo>
                <a:cubicBezTo>
                  <a:pt x="55062" y="70"/>
                  <a:pt x="60549" y="1560"/>
                  <a:pt x="65457" y="4470"/>
                </a:cubicBezTo>
                <a:cubicBezTo>
                  <a:pt x="70365" y="7380"/>
                  <a:pt x="74273" y="11288"/>
                  <a:pt x="77183" y="16197"/>
                </a:cubicBezTo>
                <a:cubicBezTo>
                  <a:pt x="80092" y="21105"/>
                  <a:pt x="81582" y="26591"/>
                  <a:pt x="81652" y="32657"/>
                </a:cubicBezTo>
                <a:cubicBezTo>
                  <a:pt x="81582" y="38722"/>
                  <a:pt x="80092" y="44208"/>
                  <a:pt x="77183" y="49116"/>
                </a:cubicBezTo>
                <a:cubicBezTo>
                  <a:pt x="74273" y="54024"/>
                  <a:pt x="70365" y="57933"/>
                  <a:pt x="65457" y="60842"/>
                </a:cubicBezTo>
                <a:cubicBezTo>
                  <a:pt x="60549" y="63751"/>
                  <a:pt x="55062" y="65241"/>
                  <a:pt x="48997" y="65311"/>
                </a:cubicBezTo>
                <a:cubicBezTo>
                  <a:pt x="42931" y="65241"/>
                  <a:pt x="37445" y="63751"/>
                  <a:pt x="32537" y="60842"/>
                </a:cubicBezTo>
                <a:cubicBezTo>
                  <a:pt x="27629" y="57933"/>
                  <a:pt x="23720" y="54024"/>
                  <a:pt x="20811" y="49116"/>
                </a:cubicBezTo>
                <a:cubicBezTo>
                  <a:pt x="17902" y="44208"/>
                  <a:pt x="16412" y="38722"/>
                  <a:pt x="16342" y="32657"/>
                </a:cubicBezTo>
                <a:cubicBezTo>
                  <a:pt x="16412" y="26591"/>
                  <a:pt x="17902" y="21105"/>
                  <a:pt x="20811" y="16197"/>
                </a:cubicBezTo>
                <a:cubicBezTo>
                  <a:pt x="23720" y="11288"/>
                  <a:pt x="27629" y="7380"/>
                  <a:pt x="32537" y="4470"/>
                </a:cubicBezTo>
                <a:cubicBezTo>
                  <a:pt x="37445" y="1560"/>
                  <a:pt x="42931" y="70"/>
                  <a:pt x="48997" y="0"/>
                </a:cubicBezTo>
                <a:close/>
              </a:path>
            </a:pathLst>
          </a:custGeom>
          <a:solidFill>
            <a:srgbClr val="2E2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18" name="Imagen 17">
            <a:extLst>
              <a:ext uri="{FF2B5EF4-FFF2-40B4-BE49-F238E27FC236}">
                <a16:creationId xmlns:a16="http://schemas.microsoft.com/office/drawing/2014/main" id="{7EB2B24F-CC55-8883-5308-1BC5037BECBB}"/>
              </a:ext>
            </a:extLst>
          </p:cNvPr>
          <p:cNvPicPr>
            <a:picLocks noChangeAspect="1"/>
          </p:cNvPicPr>
          <p:nvPr/>
        </p:nvPicPr>
        <p:blipFill>
          <a:blip r:embed="rId5">
            <a:duotone>
              <a:prstClr val="black"/>
              <a:schemeClr val="accent1">
                <a:tint val="45000"/>
                <a:satMod val="400000"/>
              </a:schemeClr>
            </a:duotone>
          </a:blip>
          <a:stretch>
            <a:fillRect/>
          </a:stretch>
        </p:blipFill>
        <p:spPr>
          <a:xfrm>
            <a:off x="4198521" y="2286293"/>
            <a:ext cx="359696" cy="359696"/>
          </a:xfrm>
          <a:prstGeom prst="rect">
            <a:avLst/>
          </a:prstGeom>
        </p:spPr>
      </p:pic>
      <p:pic>
        <p:nvPicPr>
          <p:cNvPr id="19" name="Imagen 18">
            <a:extLst>
              <a:ext uri="{FF2B5EF4-FFF2-40B4-BE49-F238E27FC236}">
                <a16:creationId xmlns:a16="http://schemas.microsoft.com/office/drawing/2014/main" id="{0FC4189A-92D8-6118-F5D2-C1638FF42840}"/>
              </a:ext>
            </a:extLst>
          </p:cNvPr>
          <p:cNvPicPr>
            <a:picLocks noChangeAspect="1"/>
          </p:cNvPicPr>
          <p:nvPr/>
        </p:nvPicPr>
        <p:blipFill>
          <a:blip r:embed="rId6"/>
          <a:stretch>
            <a:fillRect/>
          </a:stretch>
        </p:blipFill>
        <p:spPr>
          <a:xfrm>
            <a:off x="6875390" y="2272505"/>
            <a:ext cx="505684" cy="433443"/>
          </a:xfrm>
          <a:prstGeom prst="rect">
            <a:avLst/>
          </a:prstGeom>
        </p:spPr>
      </p:pic>
      <p:pic>
        <p:nvPicPr>
          <p:cNvPr id="20" name="Imagen 19">
            <a:extLst>
              <a:ext uri="{FF2B5EF4-FFF2-40B4-BE49-F238E27FC236}">
                <a16:creationId xmlns:a16="http://schemas.microsoft.com/office/drawing/2014/main" id="{BB9E44F7-AAAC-3005-5C29-224496A13CDD}"/>
              </a:ext>
            </a:extLst>
          </p:cNvPr>
          <p:cNvPicPr>
            <a:picLocks noChangeAspect="1"/>
          </p:cNvPicPr>
          <p:nvPr/>
        </p:nvPicPr>
        <p:blipFill>
          <a:blip r:embed="rId7">
            <a:lum bright="70000" contrast="-70000"/>
          </a:blip>
          <a:stretch>
            <a:fillRect/>
          </a:stretch>
        </p:blipFill>
        <p:spPr>
          <a:xfrm>
            <a:off x="10047195" y="2374506"/>
            <a:ext cx="360693" cy="360693"/>
          </a:xfrm>
          <a:prstGeom prst="rect">
            <a:avLst/>
          </a:prstGeom>
        </p:spPr>
      </p:pic>
      <p:sp>
        <p:nvSpPr>
          <p:cNvPr id="21" name="CuadroTexto 20">
            <a:extLst>
              <a:ext uri="{FF2B5EF4-FFF2-40B4-BE49-F238E27FC236}">
                <a16:creationId xmlns:a16="http://schemas.microsoft.com/office/drawing/2014/main" id="{34D76740-DEF0-6D6B-2778-3886E17EAE23}"/>
              </a:ext>
            </a:extLst>
          </p:cNvPr>
          <p:cNvSpPr txBox="1"/>
          <p:nvPr/>
        </p:nvSpPr>
        <p:spPr>
          <a:xfrm>
            <a:off x="366211" y="3955468"/>
            <a:ext cx="2453984" cy="749436"/>
          </a:xfrm>
          <a:prstGeom prst="rect">
            <a:avLst/>
          </a:prstGeom>
          <a:noFill/>
        </p:spPr>
        <p:txBody>
          <a:bodyPr wrap="square">
            <a:spAutoFit/>
          </a:bodyPr>
          <a:lstStyle/>
          <a:p>
            <a:pPr marL="285750" indent="-285750" algn="just" defTabSz="933450" eaLnBrk="1" hangingPunct="1">
              <a:lnSpc>
                <a:spcPct val="90000"/>
              </a:lnSpc>
              <a:spcAft>
                <a:spcPct val="35000"/>
              </a:spcAft>
              <a:buFont typeface="Arial" panose="020B0604020202020204" pitchFamily="34" charset="0"/>
              <a:buChar char="•"/>
              <a:defRPr/>
            </a:pPr>
            <a:r>
              <a:rPr lang="es-EC" dirty="0">
                <a:solidFill>
                  <a:schemeClr val="tx2">
                    <a:lumMod val="50000"/>
                  </a:schemeClr>
                </a:solidFill>
                <a:latin typeface="Arial" panose="020B0604020202020204" pitchFamily="34" charset="0"/>
                <a:cs typeface="Arial" panose="020B0604020202020204" pitchFamily="34" charset="0"/>
              </a:rPr>
              <a:t>Conformación del equipo de rendición de cuentas</a:t>
            </a:r>
          </a:p>
          <a:p>
            <a:pPr marL="285750" indent="-285750" algn="just" defTabSz="933450" eaLnBrk="1" hangingPunct="1">
              <a:lnSpc>
                <a:spcPct val="90000"/>
              </a:lnSpc>
              <a:spcAft>
                <a:spcPct val="35000"/>
              </a:spcAft>
              <a:buFont typeface="Arial" panose="020B0604020202020204" pitchFamily="34" charset="0"/>
              <a:buChar char="•"/>
              <a:defRPr/>
            </a:pPr>
            <a:r>
              <a:rPr lang="es-EC" dirty="0">
                <a:solidFill>
                  <a:schemeClr val="tx2">
                    <a:lumMod val="50000"/>
                  </a:schemeClr>
                </a:solidFill>
                <a:latin typeface="Arial" panose="020B0604020202020204" pitchFamily="34" charset="0"/>
                <a:cs typeface="Arial" panose="020B0604020202020204" pitchFamily="34" charset="0"/>
              </a:rPr>
              <a:t>Planificación</a:t>
            </a:r>
          </a:p>
        </p:txBody>
      </p:sp>
      <p:sp>
        <p:nvSpPr>
          <p:cNvPr id="22" name="CuadroTexto 21">
            <a:extLst>
              <a:ext uri="{FF2B5EF4-FFF2-40B4-BE49-F238E27FC236}">
                <a16:creationId xmlns:a16="http://schemas.microsoft.com/office/drawing/2014/main" id="{5044CE06-BE2E-1B6F-C9BD-DEB7C651BB78}"/>
              </a:ext>
            </a:extLst>
          </p:cNvPr>
          <p:cNvSpPr txBox="1"/>
          <p:nvPr/>
        </p:nvSpPr>
        <p:spPr>
          <a:xfrm>
            <a:off x="3073548" y="3948670"/>
            <a:ext cx="2453984" cy="1212640"/>
          </a:xfrm>
          <a:prstGeom prst="rect">
            <a:avLst/>
          </a:prstGeom>
          <a:noFill/>
        </p:spPr>
        <p:txBody>
          <a:bodyPr wrap="square">
            <a:spAutoFit/>
          </a:bodyPr>
          <a:lstStyle/>
          <a:p>
            <a:pPr marL="285750" indent="-285750" algn="just" defTabSz="933450" eaLnBrk="1" hangingPunct="1">
              <a:lnSpc>
                <a:spcPct val="90000"/>
              </a:lnSpc>
              <a:spcAft>
                <a:spcPct val="35000"/>
              </a:spcAft>
              <a:buFont typeface="Arial" panose="020B0604020202020204" pitchFamily="34" charset="0"/>
              <a:buChar char="•"/>
              <a:defRPr/>
            </a:pPr>
            <a:r>
              <a:rPr lang="es-EC" dirty="0">
                <a:solidFill>
                  <a:schemeClr val="tx2">
                    <a:lumMod val="50000"/>
                  </a:schemeClr>
                </a:solidFill>
                <a:latin typeface="Arial" panose="020B0604020202020204" pitchFamily="34" charset="0"/>
                <a:cs typeface="Arial" panose="020B0604020202020204" pitchFamily="34" charset="0"/>
              </a:rPr>
              <a:t>Evaluación  de la gestión institucional</a:t>
            </a:r>
          </a:p>
          <a:p>
            <a:pPr marL="285750" indent="-285750" algn="just" defTabSz="933450" eaLnBrk="1" hangingPunct="1">
              <a:lnSpc>
                <a:spcPct val="90000"/>
              </a:lnSpc>
              <a:spcAft>
                <a:spcPct val="35000"/>
              </a:spcAft>
              <a:buFont typeface="Arial" panose="020B0604020202020204" pitchFamily="34" charset="0"/>
              <a:buChar char="•"/>
              <a:defRPr/>
            </a:pPr>
            <a:r>
              <a:rPr lang="es-EC" dirty="0">
                <a:solidFill>
                  <a:schemeClr val="tx2">
                    <a:lumMod val="50000"/>
                  </a:schemeClr>
                </a:solidFill>
                <a:latin typeface="Arial" panose="020B0604020202020204" pitchFamily="34" charset="0"/>
                <a:cs typeface="Arial" panose="020B0604020202020204" pitchFamily="34" charset="0"/>
              </a:rPr>
              <a:t>Informes de rendición de cuentas y presentación.</a:t>
            </a:r>
          </a:p>
          <a:p>
            <a:pPr marL="285750" indent="-285750" algn="just" defTabSz="933450" eaLnBrk="1" hangingPunct="1">
              <a:lnSpc>
                <a:spcPct val="90000"/>
              </a:lnSpc>
              <a:spcAft>
                <a:spcPct val="35000"/>
              </a:spcAft>
              <a:buFont typeface="Arial" panose="020B0604020202020204" pitchFamily="34" charset="0"/>
              <a:buChar char="•"/>
              <a:defRPr/>
            </a:pPr>
            <a:endParaRPr lang="es-EC" dirty="0">
              <a:solidFill>
                <a:schemeClr val="tx2">
                  <a:lumMod val="50000"/>
                </a:schemeClr>
              </a:solidFill>
              <a:latin typeface="Arial" panose="020B0604020202020204" pitchFamily="34" charset="0"/>
              <a:cs typeface="Arial" panose="020B0604020202020204" pitchFamily="34" charset="0"/>
            </a:endParaRPr>
          </a:p>
        </p:txBody>
      </p:sp>
      <p:sp>
        <p:nvSpPr>
          <p:cNvPr id="23" name="CuadroTexto 22">
            <a:extLst>
              <a:ext uri="{FF2B5EF4-FFF2-40B4-BE49-F238E27FC236}">
                <a16:creationId xmlns:a16="http://schemas.microsoft.com/office/drawing/2014/main" id="{3C12493D-2A8F-5902-8BE8-390CA400513E}"/>
              </a:ext>
            </a:extLst>
          </p:cNvPr>
          <p:cNvSpPr txBox="1"/>
          <p:nvPr/>
        </p:nvSpPr>
        <p:spPr>
          <a:xfrm>
            <a:off x="5787578" y="3934796"/>
            <a:ext cx="2926648" cy="2139047"/>
          </a:xfrm>
          <a:prstGeom prst="rect">
            <a:avLst/>
          </a:prstGeom>
          <a:noFill/>
        </p:spPr>
        <p:txBody>
          <a:bodyPr wrap="square">
            <a:spAutoFit/>
          </a:bodyPr>
          <a:lstStyle/>
          <a:p>
            <a:pPr marL="285750" indent="-285750" algn="just" defTabSz="400050" eaLnBrk="1" hangingPunct="1">
              <a:lnSpc>
                <a:spcPct val="90000"/>
              </a:lnSpc>
              <a:spcAft>
                <a:spcPct val="35000"/>
              </a:spcAft>
              <a:buFont typeface="Arial" panose="020B0604020202020204" pitchFamily="34" charset="0"/>
              <a:buChar char="•"/>
              <a:defRPr/>
            </a:pPr>
            <a:r>
              <a:rPr lang="es-EC" dirty="0">
                <a:solidFill>
                  <a:schemeClr val="tx2">
                    <a:lumMod val="50000"/>
                  </a:schemeClr>
                </a:solidFill>
                <a:latin typeface="Arial" panose="020B0604020202020204" pitchFamily="34" charset="0"/>
                <a:cs typeface="Arial" panose="020B0604020202020204" pitchFamily="34" charset="0"/>
              </a:rPr>
              <a:t>Difusión del informes preliminares de rendición de cuentas (distintos medios).</a:t>
            </a:r>
          </a:p>
          <a:p>
            <a:pPr marL="285750" indent="-285750" algn="just" defTabSz="933450">
              <a:lnSpc>
                <a:spcPct val="90000"/>
              </a:lnSpc>
              <a:spcAft>
                <a:spcPct val="35000"/>
              </a:spcAft>
              <a:buFont typeface="Arial" panose="020B0604020202020204" pitchFamily="34" charset="0"/>
              <a:buChar char="•"/>
              <a:defRPr/>
            </a:pPr>
            <a:r>
              <a:rPr lang="es-EC" dirty="0">
                <a:solidFill>
                  <a:schemeClr val="tx2">
                    <a:lumMod val="50000"/>
                  </a:schemeClr>
                </a:solidFill>
                <a:latin typeface="Arial" panose="020B0604020202020204" pitchFamily="34" charset="0"/>
                <a:cs typeface="Arial" panose="020B0604020202020204" pitchFamily="34" charset="0"/>
              </a:rPr>
              <a:t>Planificación y organización  del evento participativo</a:t>
            </a:r>
          </a:p>
          <a:p>
            <a:pPr marL="285750" indent="-285750" algn="just" defTabSz="400050" eaLnBrk="1" hangingPunct="1">
              <a:lnSpc>
                <a:spcPct val="90000"/>
              </a:lnSpc>
              <a:spcAft>
                <a:spcPct val="35000"/>
              </a:spcAft>
              <a:buFont typeface="Arial" panose="020B0604020202020204" pitchFamily="34" charset="0"/>
              <a:buChar char="•"/>
              <a:defRPr/>
            </a:pPr>
            <a:r>
              <a:rPr lang="es-EC" dirty="0">
                <a:solidFill>
                  <a:schemeClr val="tx2">
                    <a:lumMod val="50000"/>
                  </a:schemeClr>
                </a:solidFill>
                <a:latin typeface="Arial" panose="020B0604020202020204" pitchFamily="34" charset="0"/>
                <a:cs typeface="Arial" panose="020B0604020202020204" pitchFamily="34" charset="0"/>
              </a:rPr>
              <a:t>.Evento de rendición de cuentas máxima autoridad (transmitida y grabada)</a:t>
            </a:r>
          </a:p>
          <a:p>
            <a:pPr marL="285750" indent="-285750" algn="just" defTabSz="933450" eaLnBrk="1" hangingPunct="1">
              <a:lnSpc>
                <a:spcPct val="90000"/>
              </a:lnSpc>
              <a:spcAft>
                <a:spcPct val="35000"/>
              </a:spcAft>
              <a:buFont typeface="Arial" panose="020B0604020202020204" pitchFamily="34" charset="0"/>
              <a:buChar char="•"/>
              <a:defRPr/>
            </a:pPr>
            <a:endParaRPr lang="es-EC" dirty="0">
              <a:solidFill>
                <a:schemeClr val="tx2">
                  <a:lumMod val="50000"/>
                </a:schemeClr>
              </a:solidFill>
              <a:latin typeface="Arial" panose="020B0604020202020204" pitchFamily="34" charset="0"/>
              <a:cs typeface="Arial" panose="020B0604020202020204" pitchFamily="34" charset="0"/>
            </a:endParaRPr>
          </a:p>
        </p:txBody>
      </p:sp>
      <p:sp>
        <p:nvSpPr>
          <p:cNvPr id="24" name="CuadroTexto 23">
            <a:extLst>
              <a:ext uri="{FF2B5EF4-FFF2-40B4-BE49-F238E27FC236}">
                <a16:creationId xmlns:a16="http://schemas.microsoft.com/office/drawing/2014/main" id="{F50D482E-042F-5F64-A4A5-66B9715F4354}"/>
              </a:ext>
            </a:extLst>
          </p:cNvPr>
          <p:cNvSpPr txBox="1"/>
          <p:nvPr/>
        </p:nvSpPr>
        <p:spPr>
          <a:xfrm>
            <a:off x="9262252" y="4030873"/>
            <a:ext cx="2381722" cy="674031"/>
          </a:xfrm>
          <a:prstGeom prst="rect">
            <a:avLst/>
          </a:prstGeom>
          <a:noFill/>
        </p:spPr>
        <p:txBody>
          <a:bodyPr wrap="square">
            <a:spAutoFit/>
          </a:bodyPr>
          <a:lstStyle/>
          <a:p>
            <a:pPr marL="285750" indent="-285750" algn="just" defTabSz="577850" eaLnBrk="1" hangingPunct="1">
              <a:lnSpc>
                <a:spcPct val="90000"/>
              </a:lnSpc>
              <a:spcAft>
                <a:spcPct val="35000"/>
              </a:spcAft>
              <a:buFont typeface="Arial" panose="020B0604020202020204" pitchFamily="34" charset="0"/>
              <a:buChar char="•"/>
              <a:defRPr/>
            </a:pPr>
            <a:r>
              <a:rPr lang="es-EC" sz="1400" dirty="0">
                <a:solidFill>
                  <a:schemeClr val="tx2">
                    <a:lumMod val="50000"/>
                  </a:schemeClr>
                </a:solidFill>
                <a:latin typeface="+mj-lt"/>
                <a:cs typeface="Arial" panose="020B0604020202020204" pitchFamily="34" charset="0"/>
              </a:rPr>
              <a:t>Ingreso del informe de rendición de cuentas (sistemas)</a:t>
            </a:r>
            <a:endParaRPr lang="es-EC" sz="1400" dirty="0">
              <a:solidFill>
                <a:schemeClr val="tx1"/>
              </a:solidFill>
              <a:latin typeface="Segoe"/>
              <a:cs typeface="Arial" panose="020B0604020202020204" pitchFamily="34" charset="0"/>
            </a:endParaRPr>
          </a:p>
        </p:txBody>
      </p:sp>
      <p:sp>
        <p:nvSpPr>
          <p:cNvPr id="25" name="CuadroTexto 24">
            <a:extLst>
              <a:ext uri="{FF2B5EF4-FFF2-40B4-BE49-F238E27FC236}">
                <a16:creationId xmlns:a16="http://schemas.microsoft.com/office/drawing/2014/main" id="{1A1B5866-3785-2BEF-237D-5CEE3238809F}"/>
              </a:ext>
            </a:extLst>
          </p:cNvPr>
          <p:cNvSpPr txBox="1"/>
          <p:nvPr/>
        </p:nvSpPr>
        <p:spPr>
          <a:xfrm>
            <a:off x="4277943" y="1065748"/>
            <a:ext cx="560439" cy="523220"/>
          </a:xfrm>
          <a:prstGeom prst="rect">
            <a:avLst/>
          </a:prstGeom>
          <a:noFill/>
        </p:spPr>
        <p:txBody>
          <a:bodyPr wrap="square" rtlCol="0">
            <a:spAutoFit/>
          </a:bodyPr>
          <a:lstStyle/>
          <a:p>
            <a:pPr algn="ctr"/>
            <a:r>
              <a:rPr lang="es-EC" sz="2800" b="1" dirty="0">
                <a:solidFill>
                  <a:srgbClr val="2E2D91"/>
                </a:solidFill>
              </a:rPr>
              <a:t> </a:t>
            </a:r>
            <a:endParaRPr lang="es-EC" sz="4800" b="1" dirty="0">
              <a:solidFill>
                <a:schemeClr val="accent4"/>
              </a:solidFill>
            </a:endParaRPr>
          </a:p>
        </p:txBody>
      </p:sp>
      <p:sp>
        <p:nvSpPr>
          <p:cNvPr id="26" name="CuadroTexto 25">
            <a:extLst>
              <a:ext uri="{FF2B5EF4-FFF2-40B4-BE49-F238E27FC236}">
                <a16:creationId xmlns:a16="http://schemas.microsoft.com/office/drawing/2014/main" id="{9B7B9C44-64FD-4A18-58C0-37D823845924}"/>
              </a:ext>
            </a:extLst>
          </p:cNvPr>
          <p:cNvSpPr txBox="1"/>
          <p:nvPr/>
        </p:nvSpPr>
        <p:spPr>
          <a:xfrm>
            <a:off x="4175413" y="1154560"/>
            <a:ext cx="560439" cy="1261884"/>
          </a:xfrm>
          <a:prstGeom prst="rect">
            <a:avLst/>
          </a:prstGeom>
          <a:noFill/>
        </p:spPr>
        <p:txBody>
          <a:bodyPr wrap="square" rtlCol="0">
            <a:spAutoFit/>
          </a:bodyPr>
          <a:lstStyle/>
          <a:p>
            <a:pPr algn="ctr"/>
            <a:r>
              <a:rPr lang="es-EC" sz="2800" b="1" dirty="0">
                <a:solidFill>
                  <a:srgbClr val="2E2D91"/>
                </a:solidFill>
              </a:rPr>
              <a:t> </a:t>
            </a:r>
            <a:r>
              <a:rPr lang="es-EC" sz="4800" b="1" dirty="0">
                <a:solidFill>
                  <a:schemeClr val="accent1">
                    <a:lumMod val="75000"/>
                  </a:schemeClr>
                </a:solidFill>
              </a:rPr>
              <a:t>2</a:t>
            </a:r>
          </a:p>
        </p:txBody>
      </p:sp>
      <p:sp>
        <p:nvSpPr>
          <p:cNvPr id="27" name="CuadroTexto 26">
            <a:extLst>
              <a:ext uri="{FF2B5EF4-FFF2-40B4-BE49-F238E27FC236}">
                <a16:creationId xmlns:a16="http://schemas.microsoft.com/office/drawing/2014/main" id="{5D7E344E-C02F-FA6F-AE8E-B78CD4EDBFF4}"/>
              </a:ext>
            </a:extLst>
          </p:cNvPr>
          <p:cNvSpPr txBox="1"/>
          <p:nvPr/>
        </p:nvSpPr>
        <p:spPr>
          <a:xfrm>
            <a:off x="6985533" y="1154560"/>
            <a:ext cx="560439" cy="1261884"/>
          </a:xfrm>
          <a:prstGeom prst="rect">
            <a:avLst/>
          </a:prstGeom>
          <a:noFill/>
        </p:spPr>
        <p:txBody>
          <a:bodyPr wrap="square" rtlCol="0">
            <a:spAutoFit/>
          </a:bodyPr>
          <a:lstStyle/>
          <a:p>
            <a:pPr algn="ctr"/>
            <a:r>
              <a:rPr lang="es-EC" sz="2800" b="1" dirty="0">
                <a:solidFill>
                  <a:srgbClr val="2E2D91"/>
                </a:solidFill>
              </a:rPr>
              <a:t> </a:t>
            </a:r>
            <a:r>
              <a:rPr lang="es-EC" sz="4800" b="1" dirty="0">
                <a:solidFill>
                  <a:srgbClr val="00B0F0"/>
                </a:solidFill>
              </a:rPr>
              <a:t>3</a:t>
            </a:r>
          </a:p>
        </p:txBody>
      </p:sp>
      <p:sp>
        <p:nvSpPr>
          <p:cNvPr id="28" name="CuadroTexto 27">
            <a:extLst>
              <a:ext uri="{FF2B5EF4-FFF2-40B4-BE49-F238E27FC236}">
                <a16:creationId xmlns:a16="http://schemas.microsoft.com/office/drawing/2014/main" id="{E7EEB969-5F3D-5A57-4B89-EF7FB0E89DBD}"/>
              </a:ext>
            </a:extLst>
          </p:cNvPr>
          <p:cNvSpPr txBox="1"/>
          <p:nvPr/>
        </p:nvSpPr>
        <p:spPr>
          <a:xfrm>
            <a:off x="10096955" y="1166282"/>
            <a:ext cx="560439" cy="1261884"/>
          </a:xfrm>
          <a:prstGeom prst="rect">
            <a:avLst/>
          </a:prstGeom>
          <a:noFill/>
        </p:spPr>
        <p:txBody>
          <a:bodyPr wrap="square" rtlCol="0">
            <a:spAutoFit/>
          </a:bodyPr>
          <a:lstStyle/>
          <a:p>
            <a:pPr algn="ctr"/>
            <a:r>
              <a:rPr lang="es-EC" sz="2800" b="1" dirty="0">
                <a:solidFill>
                  <a:srgbClr val="2E2D91"/>
                </a:solidFill>
              </a:rPr>
              <a:t> </a:t>
            </a:r>
            <a:r>
              <a:rPr lang="es-EC" sz="4800" b="1" dirty="0">
                <a:solidFill>
                  <a:schemeClr val="bg1">
                    <a:lumMod val="65000"/>
                  </a:schemeClr>
                </a:solidFill>
              </a:rPr>
              <a:t>4</a:t>
            </a:r>
          </a:p>
        </p:txBody>
      </p:sp>
    </p:spTree>
    <p:extLst>
      <p:ext uri="{BB962C8B-B14F-4D97-AF65-F5344CB8AC3E}">
        <p14:creationId xmlns:p14="http://schemas.microsoft.com/office/powerpoint/2010/main" val="2217908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2">
          <a:extLst>
            <a:ext uri="{FF2B5EF4-FFF2-40B4-BE49-F238E27FC236}">
              <a16:creationId xmlns:a16="http://schemas.microsoft.com/office/drawing/2014/main" id="{FC07F40B-EEE9-3275-34C1-6B81E9D79E8A}"/>
            </a:ext>
          </a:extLst>
        </p:cNvPr>
        <p:cNvGrpSpPr/>
        <p:nvPr/>
      </p:nvGrpSpPr>
      <p:grpSpPr>
        <a:xfrm>
          <a:off x="0" y="0"/>
          <a:ext cx="0" cy="0"/>
          <a:chOff x="0" y="0"/>
          <a:chExt cx="0" cy="0"/>
        </a:xfrm>
      </p:grpSpPr>
      <p:pic>
        <p:nvPicPr>
          <p:cNvPr id="123" name="Google Shape;123;p4">
            <a:extLst>
              <a:ext uri="{FF2B5EF4-FFF2-40B4-BE49-F238E27FC236}">
                <a16:creationId xmlns:a16="http://schemas.microsoft.com/office/drawing/2014/main" id="{C965F549-8243-3E63-F64E-96B58DC5D155}"/>
              </a:ext>
            </a:extLst>
          </p:cNvPr>
          <p:cNvPicPr preferRelativeResize="0"/>
          <p:nvPr/>
        </p:nvPicPr>
        <p:blipFill rotWithShape="1">
          <a:blip r:embed="rId3">
            <a:alphaModFix/>
          </a:blip>
          <a:srcRect l="53416"/>
          <a:stretch/>
        </p:blipFill>
        <p:spPr>
          <a:xfrm>
            <a:off x="0" y="275896"/>
            <a:ext cx="1010400" cy="426965"/>
          </a:xfrm>
          <a:prstGeom prst="rect">
            <a:avLst/>
          </a:prstGeom>
          <a:noFill/>
          <a:ln>
            <a:noFill/>
          </a:ln>
        </p:spPr>
      </p:pic>
      <p:sp>
        <p:nvSpPr>
          <p:cNvPr id="124" name="Google Shape;124;p4">
            <a:extLst>
              <a:ext uri="{FF2B5EF4-FFF2-40B4-BE49-F238E27FC236}">
                <a16:creationId xmlns:a16="http://schemas.microsoft.com/office/drawing/2014/main" id="{ADCEC05D-21BE-C24F-5628-9DE1CE481362}"/>
              </a:ext>
            </a:extLst>
          </p:cNvPr>
          <p:cNvSpPr txBox="1"/>
          <p:nvPr/>
        </p:nvSpPr>
        <p:spPr>
          <a:xfrm>
            <a:off x="1010400" y="195139"/>
            <a:ext cx="490945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C" sz="3600" b="1" dirty="0">
                <a:solidFill>
                  <a:srgbClr val="2D2D93"/>
                </a:solidFill>
                <a:latin typeface="Arial"/>
                <a:ea typeface="Arial"/>
                <a:cs typeface="Arial"/>
                <a:sym typeface="Arial"/>
              </a:rPr>
              <a:t>Consideraciones</a:t>
            </a:r>
            <a:endParaRPr dirty="0"/>
          </a:p>
        </p:txBody>
      </p:sp>
      <p:grpSp>
        <p:nvGrpSpPr>
          <p:cNvPr id="2" name="组合 25">
            <a:extLst>
              <a:ext uri="{FF2B5EF4-FFF2-40B4-BE49-F238E27FC236}">
                <a16:creationId xmlns:a16="http://schemas.microsoft.com/office/drawing/2014/main" id="{721DB4F1-74FD-B101-12D4-A23D4A2711DD}"/>
              </a:ext>
            </a:extLst>
          </p:cNvPr>
          <p:cNvGrpSpPr/>
          <p:nvPr/>
        </p:nvGrpSpPr>
        <p:grpSpPr>
          <a:xfrm>
            <a:off x="4108131" y="4680892"/>
            <a:ext cx="7240605" cy="814325"/>
            <a:chOff x="5519357" y="2845462"/>
            <a:chExt cx="4464595" cy="814325"/>
          </a:xfrm>
        </p:grpSpPr>
        <p:sp>
          <p:nvSpPr>
            <p:cNvPr id="3" name="Rectangle 14">
              <a:extLst>
                <a:ext uri="{FF2B5EF4-FFF2-40B4-BE49-F238E27FC236}">
                  <a16:creationId xmlns:a16="http://schemas.microsoft.com/office/drawing/2014/main" id="{2600839F-D9E6-475F-4B53-3AFF4429B25F}"/>
                </a:ext>
              </a:extLst>
            </p:cNvPr>
            <p:cNvSpPr/>
            <p:nvPr/>
          </p:nvSpPr>
          <p:spPr>
            <a:xfrm>
              <a:off x="6215443" y="2845462"/>
              <a:ext cx="3768509" cy="814325"/>
            </a:xfrm>
            <a:prstGeom prst="rect">
              <a:avLst/>
            </a:prstGeom>
          </p:spPr>
          <p:txBody>
            <a:bodyPr wrap="square">
              <a:spAutoFit/>
            </a:bodyPr>
            <a:lstStyle/>
            <a:p>
              <a:pPr algn="just">
                <a:lnSpc>
                  <a:spcPct val="115000"/>
                </a:lnSpc>
                <a:spcAft>
                  <a:spcPts val="1000"/>
                </a:spcAft>
                <a:buFont typeface="Arial" panose="020B0604020202020204" pitchFamily="34" charset="0"/>
                <a:buNone/>
              </a:pPr>
              <a:r>
                <a:rPr lang="es-EC" altLang="es-EC" dirty="0">
                  <a:latin typeface="Segoe"/>
                </a:rPr>
                <a:t>El CPCCS al incumplimiento emitirá la respectiva resolución que de inicio al </a:t>
              </a:r>
              <a:r>
                <a:rPr lang="es-EC" altLang="es-EC" dirty="0">
                  <a:solidFill>
                    <a:schemeClr val="tx1"/>
                  </a:solidFill>
                  <a:latin typeface="Segoe"/>
                </a:rPr>
                <a:t>proceso d</a:t>
              </a:r>
              <a:r>
                <a:rPr lang="es-EC" altLang="es-EC" dirty="0">
                  <a:latin typeface="Segoe"/>
                </a:rPr>
                <a:t>e investigación sin perjuicio de las sanciones previstas en </a:t>
              </a:r>
              <a:r>
                <a:rPr lang="es-EC" kern="1200" dirty="0">
                  <a:solidFill>
                    <a:srgbClr val="002060"/>
                  </a:solidFill>
                  <a:latin typeface="Segoe"/>
                  <a:cs typeface="Arial" panose="020B0604020202020204" pitchFamily="34" charset="0"/>
                </a:rPr>
                <a:t>Ley </a:t>
              </a:r>
              <a:r>
                <a:rPr lang="es-EC" kern="1200" dirty="0">
                  <a:solidFill>
                    <a:schemeClr val="tx1"/>
                  </a:solidFill>
                  <a:latin typeface="Segoe"/>
                  <a:cs typeface="Arial" panose="020B0604020202020204" pitchFamily="34" charset="0"/>
                </a:rPr>
                <a:t>Orgánica de Participación Ciudadana y Control Social </a:t>
              </a:r>
              <a:endParaRPr lang="es-EC" altLang="es-EC" sz="1400" dirty="0">
                <a:solidFill>
                  <a:schemeClr val="tx1"/>
                </a:solidFill>
                <a:latin typeface="Segoe"/>
              </a:endParaRPr>
            </a:p>
          </p:txBody>
        </p:sp>
        <p:grpSp>
          <p:nvGrpSpPr>
            <p:cNvPr id="4" name="组合 27">
              <a:extLst>
                <a:ext uri="{FF2B5EF4-FFF2-40B4-BE49-F238E27FC236}">
                  <a16:creationId xmlns:a16="http://schemas.microsoft.com/office/drawing/2014/main" id="{E169C473-9BF2-E56F-4F0E-B1FFDAF3360E}"/>
                </a:ext>
              </a:extLst>
            </p:cNvPr>
            <p:cNvGrpSpPr/>
            <p:nvPr/>
          </p:nvGrpSpPr>
          <p:grpSpPr>
            <a:xfrm>
              <a:off x="5519357" y="2866804"/>
              <a:ext cx="652843" cy="630942"/>
              <a:chOff x="5519357" y="2866804"/>
              <a:chExt cx="652843" cy="630942"/>
            </a:xfrm>
          </p:grpSpPr>
          <p:sp>
            <p:nvSpPr>
              <p:cNvPr id="5" name="Rounded Rectangle 23">
                <a:extLst>
                  <a:ext uri="{FF2B5EF4-FFF2-40B4-BE49-F238E27FC236}">
                    <a16:creationId xmlns:a16="http://schemas.microsoft.com/office/drawing/2014/main" id="{C4387C73-158B-3E97-0E6F-37CC27BEFBDE}"/>
                  </a:ext>
                </a:extLst>
              </p:cNvPr>
              <p:cNvSpPr/>
              <p:nvPr/>
            </p:nvSpPr>
            <p:spPr>
              <a:xfrm>
                <a:off x="5519357" y="2866804"/>
                <a:ext cx="652843" cy="630942"/>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85000"/>
                      <a:lumOff val="15000"/>
                    </a:schemeClr>
                  </a:solidFill>
                  <a:latin typeface="Segoe"/>
                  <a:cs typeface="+mn-ea"/>
                  <a:sym typeface="+mn-lt"/>
                </a:endParaRPr>
              </a:p>
            </p:txBody>
          </p:sp>
          <p:sp>
            <p:nvSpPr>
              <p:cNvPr id="6" name="Freeform 11">
                <a:extLst>
                  <a:ext uri="{FF2B5EF4-FFF2-40B4-BE49-F238E27FC236}">
                    <a16:creationId xmlns:a16="http://schemas.microsoft.com/office/drawing/2014/main" id="{673BC3E2-255D-E0E0-358D-C7815D9C1B73}"/>
                  </a:ext>
                </a:extLst>
              </p:cNvPr>
              <p:cNvSpPr>
                <a:spLocks noEditPoints="1"/>
              </p:cNvSpPr>
              <p:nvPr/>
            </p:nvSpPr>
            <p:spPr bwMode="auto">
              <a:xfrm>
                <a:off x="5659308" y="3016598"/>
                <a:ext cx="372940" cy="331354"/>
              </a:xfrm>
              <a:custGeom>
                <a:avLst/>
                <a:gdLst>
                  <a:gd name="T0" fmla="*/ 133 w 134"/>
                  <a:gd name="T1" fmla="*/ 16 h 119"/>
                  <a:gd name="T2" fmla="*/ 121 w 134"/>
                  <a:gd name="T3" fmla="*/ 5 h 119"/>
                  <a:gd name="T4" fmla="*/ 115 w 134"/>
                  <a:gd name="T5" fmla="*/ 5 h 119"/>
                  <a:gd name="T6" fmla="*/ 114 w 134"/>
                  <a:gd name="T7" fmla="*/ 8 h 119"/>
                  <a:gd name="T8" fmla="*/ 111 w 134"/>
                  <a:gd name="T9" fmla="*/ 9 h 119"/>
                  <a:gd name="T10" fmla="*/ 111 w 134"/>
                  <a:gd name="T11" fmla="*/ 9 h 119"/>
                  <a:gd name="T12" fmla="*/ 81 w 134"/>
                  <a:gd name="T13" fmla="*/ 39 h 119"/>
                  <a:gd name="T14" fmla="*/ 79 w 134"/>
                  <a:gd name="T15" fmla="*/ 47 h 119"/>
                  <a:gd name="T16" fmla="*/ 82 w 134"/>
                  <a:gd name="T17" fmla="*/ 50 h 119"/>
                  <a:gd name="T18" fmla="*/ 82 w 134"/>
                  <a:gd name="T19" fmla="*/ 50 h 119"/>
                  <a:gd name="T20" fmla="*/ 83 w 134"/>
                  <a:gd name="T21" fmla="*/ 51 h 119"/>
                  <a:gd name="T22" fmla="*/ 76 w 134"/>
                  <a:gd name="T23" fmla="*/ 57 h 119"/>
                  <a:gd name="T24" fmla="*/ 54 w 134"/>
                  <a:gd name="T25" fmla="*/ 35 h 119"/>
                  <a:gd name="T26" fmla="*/ 47 w 134"/>
                  <a:gd name="T27" fmla="*/ 10 h 119"/>
                  <a:gd name="T28" fmla="*/ 21 w 134"/>
                  <a:gd name="T29" fmla="*/ 3 h 119"/>
                  <a:gd name="T30" fmla="*/ 36 w 134"/>
                  <a:gd name="T31" fmla="*/ 18 h 119"/>
                  <a:gd name="T32" fmla="*/ 32 w 134"/>
                  <a:gd name="T33" fmla="*/ 32 h 119"/>
                  <a:gd name="T34" fmla="*/ 18 w 134"/>
                  <a:gd name="T35" fmla="*/ 36 h 119"/>
                  <a:gd name="T36" fmla="*/ 3 w 134"/>
                  <a:gd name="T37" fmla="*/ 21 h 119"/>
                  <a:gd name="T38" fmla="*/ 10 w 134"/>
                  <a:gd name="T39" fmla="*/ 47 h 119"/>
                  <a:gd name="T40" fmla="*/ 36 w 134"/>
                  <a:gd name="T41" fmla="*/ 53 h 119"/>
                  <a:gd name="T42" fmla="*/ 37 w 134"/>
                  <a:gd name="T43" fmla="*/ 53 h 119"/>
                  <a:gd name="T44" fmla="*/ 58 w 134"/>
                  <a:gd name="T45" fmla="*/ 75 h 119"/>
                  <a:gd name="T46" fmla="*/ 38 w 134"/>
                  <a:gd name="T47" fmla="*/ 96 h 119"/>
                  <a:gd name="T48" fmla="*/ 36 w 134"/>
                  <a:gd name="T49" fmla="*/ 95 h 119"/>
                  <a:gd name="T50" fmla="*/ 31 w 134"/>
                  <a:gd name="T51" fmla="*/ 99 h 119"/>
                  <a:gd name="T52" fmla="*/ 21 w 134"/>
                  <a:gd name="T53" fmla="*/ 115 h 119"/>
                  <a:gd name="T54" fmla="*/ 23 w 134"/>
                  <a:gd name="T55" fmla="*/ 117 h 119"/>
                  <a:gd name="T56" fmla="*/ 39 w 134"/>
                  <a:gd name="T57" fmla="*/ 107 h 119"/>
                  <a:gd name="T58" fmla="*/ 43 w 134"/>
                  <a:gd name="T59" fmla="*/ 101 h 119"/>
                  <a:gd name="T60" fmla="*/ 42 w 134"/>
                  <a:gd name="T61" fmla="*/ 100 h 119"/>
                  <a:gd name="T62" fmla="*/ 63 w 134"/>
                  <a:gd name="T63" fmla="*/ 80 h 119"/>
                  <a:gd name="T64" fmla="*/ 98 w 134"/>
                  <a:gd name="T65" fmla="*/ 115 h 119"/>
                  <a:gd name="T66" fmla="*/ 107 w 134"/>
                  <a:gd name="T67" fmla="*/ 119 h 119"/>
                  <a:gd name="T68" fmla="*/ 116 w 134"/>
                  <a:gd name="T69" fmla="*/ 115 h 119"/>
                  <a:gd name="T70" fmla="*/ 116 w 134"/>
                  <a:gd name="T71" fmla="*/ 97 h 119"/>
                  <a:gd name="T72" fmla="*/ 81 w 134"/>
                  <a:gd name="T73" fmla="*/ 62 h 119"/>
                  <a:gd name="T74" fmla="*/ 87 w 134"/>
                  <a:gd name="T75" fmla="*/ 56 h 119"/>
                  <a:gd name="T76" fmla="*/ 90 w 134"/>
                  <a:gd name="T77" fmla="*/ 59 h 119"/>
                  <a:gd name="T78" fmla="*/ 98 w 134"/>
                  <a:gd name="T79" fmla="*/ 57 h 119"/>
                  <a:gd name="T80" fmla="*/ 128 w 134"/>
                  <a:gd name="T81" fmla="*/ 26 h 119"/>
                  <a:gd name="T82" fmla="*/ 128 w 134"/>
                  <a:gd name="T83" fmla="*/ 26 h 119"/>
                  <a:gd name="T84" fmla="*/ 128 w 134"/>
                  <a:gd name="T85" fmla="*/ 26 h 119"/>
                  <a:gd name="T86" fmla="*/ 129 w 134"/>
                  <a:gd name="T87" fmla="*/ 23 h 119"/>
                  <a:gd name="T88" fmla="*/ 133 w 134"/>
                  <a:gd name="T89" fmla="*/ 22 h 119"/>
                  <a:gd name="T90" fmla="*/ 133 w 134"/>
                  <a:gd name="T91" fmla="*/ 16 h 119"/>
                  <a:gd name="T92" fmla="*/ 108 w 134"/>
                  <a:gd name="T93" fmla="*/ 103 h 119"/>
                  <a:gd name="T94" fmla="*/ 113 w 134"/>
                  <a:gd name="T95" fmla="*/ 108 h 119"/>
                  <a:gd name="T96" fmla="*/ 108 w 134"/>
                  <a:gd name="T97" fmla="*/ 113 h 119"/>
                  <a:gd name="T98" fmla="*/ 103 w 134"/>
                  <a:gd name="T99" fmla="*/ 108 h 119"/>
                  <a:gd name="T100" fmla="*/ 108 w 134"/>
                  <a:gd name="T101" fmla="*/ 103 h 119"/>
                  <a:gd name="T102" fmla="*/ 91 w 134"/>
                  <a:gd name="T103" fmla="*/ 41 h 119"/>
                  <a:gd name="T104" fmla="*/ 89 w 134"/>
                  <a:gd name="T105" fmla="*/ 39 h 119"/>
                  <a:gd name="T106" fmla="*/ 112 w 134"/>
                  <a:gd name="T107" fmla="*/ 17 h 119"/>
                  <a:gd name="T108" fmla="*/ 114 w 134"/>
                  <a:gd name="T109" fmla="*/ 19 h 119"/>
                  <a:gd name="T110" fmla="*/ 91 w 134"/>
                  <a:gd name="T111" fmla="*/ 41 h 119"/>
                  <a:gd name="T112" fmla="*/ 98 w 134"/>
                  <a:gd name="T113" fmla="*/ 48 h 119"/>
                  <a:gd name="T114" fmla="*/ 96 w 134"/>
                  <a:gd name="T115" fmla="*/ 47 h 119"/>
                  <a:gd name="T116" fmla="*/ 119 w 134"/>
                  <a:gd name="T117" fmla="*/ 24 h 119"/>
                  <a:gd name="T118" fmla="*/ 121 w 134"/>
                  <a:gd name="T119" fmla="*/ 26 h 119"/>
                  <a:gd name="T120" fmla="*/ 98 w 134"/>
                  <a:gd name="T121" fmla="*/ 4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4" h="119">
                    <a:moveTo>
                      <a:pt x="133" y="16"/>
                    </a:moveTo>
                    <a:cubicBezTo>
                      <a:pt x="121" y="5"/>
                      <a:pt x="121" y="5"/>
                      <a:pt x="121" y="5"/>
                    </a:cubicBezTo>
                    <a:cubicBezTo>
                      <a:pt x="119" y="3"/>
                      <a:pt x="117" y="3"/>
                      <a:pt x="115" y="5"/>
                    </a:cubicBezTo>
                    <a:cubicBezTo>
                      <a:pt x="114" y="6"/>
                      <a:pt x="114" y="7"/>
                      <a:pt x="114" y="8"/>
                    </a:cubicBezTo>
                    <a:cubicBezTo>
                      <a:pt x="113" y="8"/>
                      <a:pt x="112" y="8"/>
                      <a:pt x="111" y="9"/>
                    </a:cubicBezTo>
                    <a:cubicBezTo>
                      <a:pt x="111" y="9"/>
                      <a:pt x="111" y="9"/>
                      <a:pt x="111" y="9"/>
                    </a:cubicBezTo>
                    <a:cubicBezTo>
                      <a:pt x="81" y="39"/>
                      <a:pt x="81" y="39"/>
                      <a:pt x="81" y="39"/>
                    </a:cubicBezTo>
                    <a:cubicBezTo>
                      <a:pt x="81" y="42"/>
                      <a:pt x="80" y="45"/>
                      <a:pt x="79" y="47"/>
                    </a:cubicBezTo>
                    <a:cubicBezTo>
                      <a:pt x="82" y="50"/>
                      <a:pt x="82" y="50"/>
                      <a:pt x="82" y="50"/>
                    </a:cubicBezTo>
                    <a:cubicBezTo>
                      <a:pt x="82" y="50"/>
                      <a:pt x="82" y="50"/>
                      <a:pt x="82" y="50"/>
                    </a:cubicBezTo>
                    <a:cubicBezTo>
                      <a:pt x="83" y="51"/>
                      <a:pt x="83" y="51"/>
                      <a:pt x="83" y="51"/>
                    </a:cubicBezTo>
                    <a:cubicBezTo>
                      <a:pt x="76" y="57"/>
                      <a:pt x="76" y="57"/>
                      <a:pt x="76" y="57"/>
                    </a:cubicBezTo>
                    <a:cubicBezTo>
                      <a:pt x="54" y="35"/>
                      <a:pt x="54" y="35"/>
                      <a:pt x="54" y="35"/>
                    </a:cubicBezTo>
                    <a:cubicBezTo>
                      <a:pt x="56" y="26"/>
                      <a:pt x="54" y="17"/>
                      <a:pt x="47" y="10"/>
                    </a:cubicBezTo>
                    <a:cubicBezTo>
                      <a:pt x="40" y="3"/>
                      <a:pt x="30" y="0"/>
                      <a:pt x="21" y="3"/>
                    </a:cubicBezTo>
                    <a:cubicBezTo>
                      <a:pt x="36" y="18"/>
                      <a:pt x="36" y="18"/>
                      <a:pt x="36" y="18"/>
                    </a:cubicBezTo>
                    <a:cubicBezTo>
                      <a:pt x="32" y="32"/>
                      <a:pt x="32" y="32"/>
                      <a:pt x="32" y="32"/>
                    </a:cubicBezTo>
                    <a:cubicBezTo>
                      <a:pt x="18" y="36"/>
                      <a:pt x="18" y="36"/>
                      <a:pt x="18" y="36"/>
                    </a:cubicBezTo>
                    <a:cubicBezTo>
                      <a:pt x="3" y="21"/>
                      <a:pt x="3" y="21"/>
                      <a:pt x="3" y="21"/>
                    </a:cubicBezTo>
                    <a:cubicBezTo>
                      <a:pt x="0" y="30"/>
                      <a:pt x="3" y="40"/>
                      <a:pt x="10" y="47"/>
                    </a:cubicBezTo>
                    <a:cubicBezTo>
                      <a:pt x="17" y="54"/>
                      <a:pt x="27" y="56"/>
                      <a:pt x="36" y="53"/>
                    </a:cubicBezTo>
                    <a:cubicBezTo>
                      <a:pt x="37" y="53"/>
                      <a:pt x="37" y="53"/>
                      <a:pt x="37" y="53"/>
                    </a:cubicBezTo>
                    <a:cubicBezTo>
                      <a:pt x="58" y="75"/>
                      <a:pt x="58" y="75"/>
                      <a:pt x="58" y="75"/>
                    </a:cubicBezTo>
                    <a:cubicBezTo>
                      <a:pt x="38" y="96"/>
                      <a:pt x="38" y="96"/>
                      <a:pt x="38" y="96"/>
                    </a:cubicBezTo>
                    <a:cubicBezTo>
                      <a:pt x="36" y="95"/>
                      <a:pt x="36" y="95"/>
                      <a:pt x="36" y="95"/>
                    </a:cubicBezTo>
                    <a:cubicBezTo>
                      <a:pt x="31" y="99"/>
                      <a:pt x="31" y="99"/>
                      <a:pt x="31" y="99"/>
                    </a:cubicBezTo>
                    <a:cubicBezTo>
                      <a:pt x="21" y="115"/>
                      <a:pt x="21" y="115"/>
                      <a:pt x="21" y="115"/>
                    </a:cubicBezTo>
                    <a:cubicBezTo>
                      <a:pt x="23" y="117"/>
                      <a:pt x="23" y="117"/>
                      <a:pt x="23" y="117"/>
                    </a:cubicBezTo>
                    <a:cubicBezTo>
                      <a:pt x="39" y="107"/>
                      <a:pt x="39" y="107"/>
                      <a:pt x="39" y="107"/>
                    </a:cubicBezTo>
                    <a:cubicBezTo>
                      <a:pt x="43" y="101"/>
                      <a:pt x="43" y="101"/>
                      <a:pt x="43" y="101"/>
                    </a:cubicBezTo>
                    <a:cubicBezTo>
                      <a:pt x="42" y="100"/>
                      <a:pt x="42" y="100"/>
                      <a:pt x="42" y="100"/>
                    </a:cubicBezTo>
                    <a:cubicBezTo>
                      <a:pt x="63" y="80"/>
                      <a:pt x="63" y="80"/>
                      <a:pt x="63" y="80"/>
                    </a:cubicBezTo>
                    <a:cubicBezTo>
                      <a:pt x="98" y="115"/>
                      <a:pt x="98" y="115"/>
                      <a:pt x="98" y="115"/>
                    </a:cubicBezTo>
                    <a:cubicBezTo>
                      <a:pt x="101" y="117"/>
                      <a:pt x="104" y="119"/>
                      <a:pt x="107" y="119"/>
                    </a:cubicBezTo>
                    <a:cubicBezTo>
                      <a:pt x="110" y="119"/>
                      <a:pt x="113" y="117"/>
                      <a:pt x="116" y="115"/>
                    </a:cubicBezTo>
                    <a:cubicBezTo>
                      <a:pt x="121" y="110"/>
                      <a:pt x="121" y="102"/>
                      <a:pt x="116" y="97"/>
                    </a:cubicBezTo>
                    <a:cubicBezTo>
                      <a:pt x="81" y="62"/>
                      <a:pt x="81" y="62"/>
                      <a:pt x="81" y="62"/>
                    </a:cubicBezTo>
                    <a:cubicBezTo>
                      <a:pt x="87" y="56"/>
                      <a:pt x="87" y="56"/>
                      <a:pt x="87" y="56"/>
                    </a:cubicBezTo>
                    <a:cubicBezTo>
                      <a:pt x="90" y="59"/>
                      <a:pt x="90" y="59"/>
                      <a:pt x="90" y="59"/>
                    </a:cubicBezTo>
                    <a:cubicBezTo>
                      <a:pt x="92" y="57"/>
                      <a:pt x="95" y="56"/>
                      <a:pt x="98" y="57"/>
                    </a:cubicBezTo>
                    <a:cubicBezTo>
                      <a:pt x="128" y="26"/>
                      <a:pt x="128" y="26"/>
                      <a:pt x="128" y="26"/>
                    </a:cubicBezTo>
                    <a:cubicBezTo>
                      <a:pt x="128" y="26"/>
                      <a:pt x="128" y="26"/>
                      <a:pt x="128" y="26"/>
                    </a:cubicBezTo>
                    <a:cubicBezTo>
                      <a:pt x="128" y="26"/>
                      <a:pt x="128" y="26"/>
                      <a:pt x="128" y="26"/>
                    </a:cubicBezTo>
                    <a:cubicBezTo>
                      <a:pt x="129" y="25"/>
                      <a:pt x="129" y="24"/>
                      <a:pt x="129" y="23"/>
                    </a:cubicBezTo>
                    <a:cubicBezTo>
                      <a:pt x="130" y="24"/>
                      <a:pt x="132" y="23"/>
                      <a:pt x="133" y="22"/>
                    </a:cubicBezTo>
                    <a:cubicBezTo>
                      <a:pt x="134" y="21"/>
                      <a:pt x="134" y="18"/>
                      <a:pt x="133" y="16"/>
                    </a:cubicBezTo>
                    <a:close/>
                    <a:moveTo>
                      <a:pt x="108" y="103"/>
                    </a:moveTo>
                    <a:cubicBezTo>
                      <a:pt x="111" y="103"/>
                      <a:pt x="113" y="106"/>
                      <a:pt x="113" y="108"/>
                    </a:cubicBezTo>
                    <a:cubicBezTo>
                      <a:pt x="113" y="111"/>
                      <a:pt x="111" y="113"/>
                      <a:pt x="108" y="113"/>
                    </a:cubicBezTo>
                    <a:cubicBezTo>
                      <a:pt x="105" y="113"/>
                      <a:pt x="103" y="111"/>
                      <a:pt x="103" y="108"/>
                    </a:cubicBezTo>
                    <a:cubicBezTo>
                      <a:pt x="103" y="106"/>
                      <a:pt x="105" y="103"/>
                      <a:pt x="108" y="103"/>
                    </a:cubicBezTo>
                    <a:close/>
                    <a:moveTo>
                      <a:pt x="91" y="41"/>
                    </a:moveTo>
                    <a:cubicBezTo>
                      <a:pt x="89" y="39"/>
                      <a:pt x="89" y="39"/>
                      <a:pt x="89" y="39"/>
                    </a:cubicBezTo>
                    <a:cubicBezTo>
                      <a:pt x="112" y="17"/>
                      <a:pt x="112" y="17"/>
                      <a:pt x="112" y="17"/>
                    </a:cubicBezTo>
                    <a:cubicBezTo>
                      <a:pt x="114" y="19"/>
                      <a:pt x="114" y="19"/>
                      <a:pt x="114" y="19"/>
                    </a:cubicBezTo>
                    <a:lnTo>
                      <a:pt x="91" y="41"/>
                    </a:lnTo>
                    <a:close/>
                    <a:moveTo>
                      <a:pt x="98" y="48"/>
                    </a:moveTo>
                    <a:cubicBezTo>
                      <a:pt x="96" y="47"/>
                      <a:pt x="96" y="47"/>
                      <a:pt x="96" y="47"/>
                    </a:cubicBezTo>
                    <a:cubicBezTo>
                      <a:pt x="119" y="24"/>
                      <a:pt x="119" y="24"/>
                      <a:pt x="119" y="24"/>
                    </a:cubicBezTo>
                    <a:cubicBezTo>
                      <a:pt x="121" y="26"/>
                      <a:pt x="121" y="26"/>
                      <a:pt x="121" y="26"/>
                    </a:cubicBezTo>
                    <a:lnTo>
                      <a:pt x="98" y="4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schemeClr val="tx1">
                      <a:lumMod val="85000"/>
                      <a:lumOff val="15000"/>
                    </a:schemeClr>
                  </a:solidFill>
                  <a:latin typeface="Segoe"/>
                  <a:ea typeface="+mn-ea"/>
                  <a:cs typeface="+mn-ea"/>
                  <a:sym typeface="+mn-lt"/>
                </a:endParaRPr>
              </a:p>
            </p:txBody>
          </p:sp>
        </p:grpSp>
      </p:grpSp>
      <p:grpSp>
        <p:nvGrpSpPr>
          <p:cNvPr id="7" name="组合 30">
            <a:extLst>
              <a:ext uri="{FF2B5EF4-FFF2-40B4-BE49-F238E27FC236}">
                <a16:creationId xmlns:a16="http://schemas.microsoft.com/office/drawing/2014/main" id="{B5B93896-F7A4-403D-0200-064604DB233E}"/>
              </a:ext>
            </a:extLst>
          </p:cNvPr>
          <p:cNvGrpSpPr/>
          <p:nvPr/>
        </p:nvGrpSpPr>
        <p:grpSpPr>
          <a:xfrm>
            <a:off x="4108131" y="3608417"/>
            <a:ext cx="7224563" cy="630942"/>
            <a:chOff x="5519357" y="2049946"/>
            <a:chExt cx="4464595" cy="630942"/>
          </a:xfrm>
        </p:grpSpPr>
        <p:sp>
          <p:nvSpPr>
            <p:cNvPr id="8" name="Rectangle 13">
              <a:extLst>
                <a:ext uri="{FF2B5EF4-FFF2-40B4-BE49-F238E27FC236}">
                  <a16:creationId xmlns:a16="http://schemas.microsoft.com/office/drawing/2014/main" id="{47B63CF5-5358-F136-C64E-5A4A0B0F1479}"/>
                </a:ext>
              </a:extLst>
            </p:cNvPr>
            <p:cNvSpPr/>
            <p:nvPr/>
          </p:nvSpPr>
          <p:spPr>
            <a:xfrm>
              <a:off x="6215443" y="2083462"/>
              <a:ext cx="3768509" cy="523220"/>
            </a:xfrm>
            <a:prstGeom prst="rect">
              <a:avLst/>
            </a:prstGeom>
          </p:spPr>
          <p:txBody>
            <a:bodyPr wrap="square">
              <a:spAutoFit/>
            </a:bodyPr>
            <a:lstStyle/>
            <a:p>
              <a:pPr algn="just" eaLnBrk="1" hangingPunct="1">
                <a:lnSpc>
                  <a:spcPct val="100000"/>
                </a:lnSpc>
                <a:spcBef>
                  <a:spcPct val="0"/>
                </a:spcBef>
              </a:pPr>
              <a:r>
                <a:rPr lang="es-EC" altLang="es-EC" sz="1400" dirty="0">
                  <a:latin typeface="Segoe"/>
                </a:rPr>
                <a:t>No se podrá incurrir en gastos de eventos públicos, en hoteles, hosterías y locales privados, o la contratación de artistas u otros.</a:t>
              </a:r>
            </a:p>
          </p:txBody>
        </p:sp>
        <p:grpSp>
          <p:nvGrpSpPr>
            <p:cNvPr id="9" name="组合 33">
              <a:extLst>
                <a:ext uri="{FF2B5EF4-FFF2-40B4-BE49-F238E27FC236}">
                  <a16:creationId xmlns:a16="http://schemas.microsoft.com/office/drawing/2014/main" id="{ACF4D7FF-97FE-1B43-8DA9-961B0C517F88}"/>
                </a:ext>
              </a:extLst>
            </p:cNvPr>
            <p:cNvGrpSpPr/>
            <p:nvPr/>
          </p:nvGrpSpPr>
          <p:grpSpPr>
            <a:xfrm>
              <a:off x="5519357" y="2049946"/>
              <a:ext cx="652843" cy="630942"/>
              <a:chOff x="5519357" y="2049946"/>
              <a:chExt cx="652843" cy="630942"/>
            </a:xfrm>
          </p:grpSpPr>
          <p:sp>
            <p:nvSpPr>
              <p:cNvPr id="10" name="Rounded Rectangle 22">
                <a:extLst>
                  <a:ext uri="{FF2B5EF4-FFF2-40B4-BE49-F238E27FC236}">
                    <a16:creationId xmlns:a16="http://schemas.microsoft.com/office/drawing/2014/main" id="{0EA8E085-BC40-153A-AEB1-99FA18DB8842}"/>
                  </a:ext>
                </a:extLst>
              </p:cNvPr>
              <p:cNvSpPr/>
              <p:nvPr/>
            </p:nvSpPr>
            <p:spPr>
              <a:xfrm>
                <a:off x="5519357" y="2049946"/>
                <a:ext cx="652843" cy="630942"/>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85000"/>
                      <a:lumOff val="15000"/>
                    </a:schemeClr>
                  </a:solidFill>
                  <a:latin typeface="Segoe"/>
                  <a:cs typeface="+mn-ea"/>
                  <a:sym typeface="+mn-lt"/>
                </a:endParaRPr>
              </a:p>
            </p:txBody>
          </p:sp>
          <p:sp>
            <p:nvSpPr>
              <p:cNvPr id="11" name="Freeform 10">
                <a:extLst>
                  <a:ext uri="{FF2B5EF4-FFF2-40B4-BE49-F238E27FC236}">
                    <a16:creationId xmlns:a16="http://schemas.microsoft.com/office/drawing/2014/main" id="{F58F0FC2-82F1-F490-005B-244565A0B1CA}"/>
                  </a:ext>
                </a:extLst>
              </p:cNvPr>
              <p:cNvSpPr>
                <a:spLocks noEditPoints="1"/>
              </p:cNvSpPr>
              <p:nvPr/>
            </p:nvSpPr>
            <p:spPr bwMode="auto">
              <a:xfrm>
                <a:off x="5658224" y="2180258"/>
                <a:ext cx="375107" cy="370318"/>
              </a:xfrm>
              <a:custGeom>
                <a:avLst/>
                <a:gdLst>
                  <a:gd name="T0" fmla="*/ 14 w 113"/>
                  <a:gd name="T1" fmla="*/ 13 h 112"/>
                  <a:gd name="T2" fmla="*/ 14 w 113"/>
                  <a:gd name="T3" fmla="*/ 62 h 112"/>
                  <a:gd name="T4" fmla="*/ 49 w 113"/>
                  <a:gd name="T5" fmla="*/ 71 h 112"/>
                  <a:gd name="T6" fmla="*/ 60 w 113"/>
                  <a:gd name="T7" fmla="*/ 82 h 112"/>
                  <a:gd name="T8" fmla="*/ 75 w 113"/>
                  <a:gd name="T9" fmla="*/ 79 h 112"/>
                  <a:gd name="T10" fmla="*/ 75 w 113"/>
                  <a:gd name="T11" fmla="*/ 93 h 112"/>
                  <a:gd name="T12" fmla="*/ 79 w 113"/>
                  <a:gd name="T13" fmla="*/ 97 h 112"/>
                  <a:gd name="T14" fmla="*/ 92 w 113"/>
                  <a:gd name="T15" fmla="*/ 97 h 112"/>
                  <a:gd name="T16" fmla="*/ 92 w 113"/>
                  <a:gd name="T17" fmla="*/ 112 h 112"/>
                  <a:gd name="T18" fmla="*/ 113 w 113"/>
                  <a:gd name="T19" fmla="*/ 112 h 112"/>
                  <a:gd name="T20" fmla="*/ 113 w 113"/>
                  <a:gd name="T21" fmla="*/ 91 h 112"/>
                  <a:gd name="T22" fmla="*/ 71 w 113"/>
                  <a:gd name="T23" fmla="*/ 49 h 112"/>
                  <a:gd name="T24" fmla="*/ 63 w 113"/>
                  <a:gd name="T25" fmla="*/ 13 h 112"/>
                  <a:gd name="T26" fmla="*/ 14 w 113"/>
                  <a:gd name="T27" fmla="*/ 13 h 112"/>
                  <a:gd name="T28" fmla="*/ 17 w 113"/>
                  <a:gd name="T29" fmla="*/ 53 h 112"/>
                  <a:gd name="T30" fmla="*/ 21 w 113"/>
                  <a:gd name="T31" fmla="*/ 20 h 112"/>
                  <a:gd name="T32" fmla="*/ 53 w 113"/>
                  <a:gd name="T33" fmla="*/ 17 h 112"/>
                  <a:gd name="T34" fmla="*/ 17 w 113"/>
                  <a:gd name="T35" fmla="*/ 53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3" h="112">
                    <a:moveTo>
                      <a:pt x="14" y="13"/>
                    </a:moveTo>
                    <a:cubicBezTo>
                      <a:pt x="0" y="27"/>
                      <a:pt x="0" y="49"/>
                      <a:pt x="14" y="62"/>
                    </a:cubicBezTo>
                    <a:cubicBezTo>
                      <a:pt x="23" y="72"/>
                      <a:pt x="37" y="75"/>
                      <a:pt x="49" y="71"/>
                    </a:cubicBezTo>
                    <a:cubicBezTo>
                      <a:pt x="60" y="82"/>
                      <a:pt x="60" y="82"/>
                      <a:pt x="60" y="82"/>
                    </a:cubicBezTo>
                    <a:cubicBezTo>
                      <a:pt x="60" y="82"/>
                      <a:pt x="70" y="74"/>
                      <a:pt x="75" y="79"/>
                    </a:cubicBezTo>
                    <a:cubicBezTo>
                      <a:pt x="79" y="83"/>
                      <a:pt x="76" y="89"/>
                      <a:pt x="75" y="93"/>
                    </a:cubicBezTo>
                    <a:cubicBezTo>
                      <a:pt x="74" y="95"/>
                      <a:pt x="73" y="99"/>
                      <a:pt x="79" y="97"/>
                    </a:cubicBezTo>
                    <a:cubicBezTo>
                      <a:pt x="81" y="96"/>
                      <a:pt x="88" y="92"/>
                      <a:pt x="92" y="97"/>
                    </a:cubicBezTo>
                    <a:cubicBezTo>
                      <a:pt x="97" y="102"/>
                      <a:pt x="92" y="112"/>
                      <a:pt x="92" y="112"/>
                    </a:cubicBezTo>
                    <a:cubicBezTo>
                      <a:pt x="113" y="112"/>
                      <a:pt x="113" y="112"/>
                      <a:pt x="113" y="112"/>
                    </a:cubicBezTo>
                    <a:cubicBezTo>
                      <a:pt x="113" y="91"/>
                      <a:pt x="113" y="91"/>
                      <a:pt x="113" y="91"/>
                    </a:cubicBezTo>
                    <a:cubicBezTo>
                      <a:pt x="71" y="49"/>
                      <a:pt x="71" y="49"/>
                      <a:pt x="71" y="49"/>
                    </a:cubicBezTo>
                    <a:cubicBezTo>
                      <a:pt x="75" y="37"/>
                      <a:pt x="72" y="23"/>
                      <a:pt x="63" y="13"/>
                    </a:cubicBezTo>
                    <a:cubicBezTo>
                      <a:pt x="49" y="0"/>
                      <a:pt x="27" y="0"/>
                      <a:pt x="14" y="13"/>
                    </a:cubicBezTo>
                    <a:close/>
                    <a:moveTo>
                      <a:pt x="17" y="53"/>
                    </a:moveTo>
                    <a:cubicBezTo>
                      <a:pt x="11" y="43"/>
                      <a:pt x="12" y="29"/>
                      <a:pt x="21" y="20"/>
                    </a:cubicBezTo>
                    <a:cubicBezTo>
                      <a:pt x="29" y="11"/>
                      <a:pt x="43" y="10"/>
                      <a:pt x="53" y="17"/>
                    </a:cubicBezTo>
                    <a:lnTo>
                      <a:pt x="17"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schemeClr val="tx1">
                      <a:lumMod val="85000"/>
                      <a:lumOff val="15000"/>
                    </a:schemeClr>
                  </a:solidFill>
                  <a:latin typeface="Segoe"/>
                  <a:ea typeface="+mn-ea"/>
                  <a:cs typeface="+mn-ea"/>
                  <a:sym typeface="+mn-lt"/>
                </a:endParaRPr>
              </a:p>
            </p:txBody>
          </p:sp>
        </p:grpSp>
      </p:grpSp>
      <p:grpSp>
        <p:nvGrpSpPr>
          <p:cNvPr id="12" name="组合 36">
            <a:extLst>
              <a:ext uri="{FF2B5EF4-FFF2-40B4-BE49-F238E27FC236}">
                <a16:creationId xmlns:a16="http://schemas.microsoft.com/office/drawing/2014/main" id="{7126D200-FAC1-B75D-D3A9-CCC6932C826E}"/>
              </a:ext>
            </a:extLst>
          </p:cNvPr>
          <p:cNvGrpSpPr/>
          <p:nvPr/>
        </p:nvGrpSpPr>
        <p:grpSpPr>
          <a:xfrm>
            <a:off x="4124173" y="1665208"/>
            <a:ext cx="7224563" cy="630942"/>
            <a:chOff x="5519357" y="1211746"/>
            <a:chExt cx="4464595" cy="630942"/>
          </a:xfrm>
        </p:grpSpPr>
        <p:sp>
          <p:nvSpPr>
            <p:cNvPr id="13" name="Rectangle 12">
              <a:extLst>
                <a:ext uri="{FF2B5EF4-FFF2-40B4-BE49-F238E27FC236}">
                  <a16:creationId xmlns:a16="http://schemas.microsoft.com/office/drawing/2014/main" id="{7FCAE5BB-8047-A4DC-6660-2500580261F4}"/>
                </a:ext>
              </a:extLst>
            </p:cNvPr>
            <p:cNvSpPr/>
            <p:nvPr/>
          </p:nvSpPr>
          <p:spPr>
            <a:xfrm>
              <a:off x="6215443" y="1211746"/>
              <a:ext cx="3768509" cy="307777"/>
            </a:xfrm>
            <a:prstGeom prst="rect">
              <a:avLst/>
            </a:prstGeom>
          </p:spPr>
          <p:txBody>
            <a:bodyPr wrap="square">
              <a:spAutoFit/>
            </a:bodyPr>
            <a:lstStyle/>
            <a:p>
              <a:pPr algn="just" eaLnBrk="1" hangingPunct="1">
                <a:lnSpc>
                  <a:spcPct val="100000"/>
                </a:lnSpc>
                <a:spcBef>
                  <a:spcPct val="0"/>
                </a:spcBef>
              </a:pPr>
              <a:r>
                <a:rPr lang="es-EC" altLang="es-EC" sz="1400" dirty="0">
                  <a:latin typeface="Segoe"/>
                </a:rPr>
                <a:t>No se deberá incurrir en prácticas o acciones de proselitismo político </a:t>
              </a:r>
            </a:p>
          </p:txBody>
        </p:sp>
        <p:grpSp>
          <p:nvGrpSpPr>
            <p:cNvPr id="14" name="组合 38">
              <a:extLst>
                <a:ext uri="{FF2B5EF4-FFF2-40B4-BE49-F238E27FC236}">
                  <a16:creationId xmlns:a16="http://schemas.microsoft.com/office/drawing/2014/main" id="{0306792E-DE8C-D4A2-D5EE-42042E291792}"/>
                </a:ext>
              </a:extLst>
            </p:cNvPr>
            <p:cNvGrpSpPr/>
            <p:nvPr/>
          </p:nvGrpSpPr>
          <p:grpSpPr>
            <a:xfrm>
              <a:off x="5519357" y="1211746"/>
              <a:ext cx="652843" cy="630942"/>
              <a:chOff x="5519357" y="1211746"/>
              <a:chExt cx="652843" cy="630942"/>
            </a:xfrm>
          </p:grpSpPr>
          <p:sp>
            <p:nvSpPr>
              <p:cNvPr id="15" name="Rounded Rectangle 2">
                <a:extLst>
                  <a:ext uri="{FF2B5EF4-FFF2-40B4-BE49-F238E27FC236}">
                    <a16:creationId xmlns:a16="http://schemas.microsoft.com/office/drawing/2014/main" id="{6011095C-16B3-C009-A8C7-FCE30DBD58F2}"/>
                  </a:ext>
                </a:extLst>
              </p:cNvPr>
              <p:cNvSpPr/>
              <p:nvPr/>
            </p:nvSpPr>
            <p:spPr>
              <a:xfrm>
                <a:off x="5519357" y="1211746"/>
                <a:ext cx="652843" cy="630942"/>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85000"/>
                      <a:lumOff val="15000"/>
                    </a:schemeClr>
                  </a:solidFill>
                  <a:latin typeface="Segoe"/>
                  <a:cs typeface="+mn-ea"/>
                  <a:sym typeface="+mn-lt"/>
                </a:endParaRPr>
              </a:p>
            </p:txBody>
          </p:sp>
          <p:sp>
            <p:nvSpPr>
              <p:cNvPr id="16" name="Freeform 33">
                <a:extLst>
                  <a:ext uri="{FF2B5EF4-FFF2-40B4-BE49-F238E27FC236}">
                    <a16:creationId xmlns:a16="http://schemas.microsoft.com/office/drawing/2014/main" id="{A8105C0A-8321-2683-033C-286C6309A85D}"/>
                  </a:ext>
                </a:extLst>
              </p:cNvPr>
              <p:cNvSpPr>
                <a:spLocks noEditPoints="1"/>
              </p:cNvSpPr>
              <p:nvPr/>
            </p:nvSpPr>
            <p:spPr bwMode="auto">
              <a:xfrm>
                <a:off x="5607593" y="1365049"/>
                <a:ext cx="476369" cy="32433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schemeClr val="tx1">
                      <a:lumMod val="85000"/>
                      <a:lumOff val="15000"/>
                    </a:schemeClr>
                  </a:solidFill>
                  <a:latin typeface="Segoe"/>
                  <a:ea typeface="+mn-ea"/>
                  <a:cs typeface="+mn-ea"/>
                  <a:sym typeface="+mn-lt"/>
                </a:endParaRPr>
              </a:p>
            </p:txBody>
          </p:sp>
        </p:grpSp>
      </p:grpSp>
      <p:grpSp>
        <p:nvGrpSpPr>
          <p:cNvPr id="17" name="组合 25">
            <a:extLst>
              <a:ext uri="{FF2B5EF4-FFF2-40B4-BE49-F238E27FC236}">
                <a16:creationId xmlns:a16="http://schemas.microsoft.com/office/drawing/2014/main" id="{810B9DEC-2135-EC76-E288-22F5BD13ECC0}"/>
              </a:ext>
            </a:extLst>
          </p:cNvPr>
          <p:cNvGrpSpPr/>
          <p:nvPr/>
        </p:nvGrpSpPr>
        <p:grpSpPr>
          <a:xfrm>
            <a:off x="4143519" y="2493258"/>
            <a:ext cx="7240605" cy="738664"/>
            <a:chOff x="5519357" y="2845462"/>
            <a:chExt cx="4464595" cy="738664"/>
          </a:xfrm>
        </p:grpSpPr>
        <p:sp>
          <p:nvSpPr>
            <p:cNvPr id="18" name="Rectangle 14">
              <a:extLst>
                <a:ext uri="{FF2B5EF4-FFF2-40B4-BE49-F238E27FC236}">
                  <a16:creationId xmlns:a16="http://schemas.microsoft.com/office/drawing/2014/main" id="{A5A782FC-9B86-3C67-5A47-968350F97F21}"/>
                </a:ext>
              </a:extLst>
            </p:cNvPr>
            <p:cNvSpPr/>
            <p:nvPr/>
          </p:nvSpPr>
          <p:spPr>
            <a:xfrm>
              <a:off x="6215443" y="2845462"/>
              <a:ext cx="3768509" cy="738664"/>
            </a:xfrm>
            <a:prstGeom prst="rect">
              <a:avLst/>
            </a:prstGeom>
          </p:spPr>
          <p:txBody>
            <a:bodyPr wrap="square">
              <a:spAutoFit/>
            </a:bodyPr>
            <a:lstStyle/>
            <a:p>
              <a:pPr algn="just" eaLnBrk="1" hangingPunct="1">
                <a:lnSpc>
                  <a:spcPct val="100000"/>
                </a:lnSpc>
                <a:spcBef>
                  <a:spcPct val="0"/>
                </a:spcBef>
              </a:pPr>
              <a:r>
                <a:rPr lang="es-EC" altLang="es-EC" sz="1400" dirty="0">
                  <a:latin typeface="Segoe"/>
                </a:rPr>
                <a:t>No existirá la presencia de servidores públicos de la institución obligada a rendir cuentas en la deliberación pública, excepto de quien presente el informe de rendición de cuentas y de su equipo técnico de apoyo.</a:t>
              </a:r>
            </a:p>
          </p:txBody>
        </p:sp>
        <p:grpSp>
          <p:nvGrpSpPr>
            <p:cNvPr id="19" name="组合 27">
              <a:extLst>
                <a:ext uri="{FF2B5EF4-FFF2-40B4-BE49-F238E27FC236}">
                  <a16:creationId xmlns:a16="http://schemas.microsoft.com/office/drawing/2014/main" id="{83BDFC5A-1561-38AB-DAC3-54E653D9ED85}"/>
                </a:ext>
              </a:extLst>
            </p:cNvPr>
            <p:cNvGrpSpPr/>
            <p:nvPr/>
          </p:nvGrpSpPr>
          <p:grpSpPr>
            <a:xfrm>
              <a:off x="5519357" y="2866804"/>
              <a:ext cx="652843" cy="630942"/>
              <a:chOff x="5519357" y="2866804"/>
              <a:chExt cx="652843" cy="630942"/>
            </a:xfrm>
          </p:grpSpPr>
          <p:sp>
            <p:nvSpPr>
              <p:cNvPr id="20" name="Rounded Rectangle 23">
                <a:extLst>
                  <a:ext uri="{FF2B5EF4-FFF2-40B4-BE49-F238E27FC236}">
                    <a16:creationId xmlns:a16="http://schemas.microsoft.com/office/drawing/2014/main" id="{206AA88B-94C9-8D4F-C7FD-3319C7042528}"/>
                  </a:ext>
                </a:extLst>
              </p:cNvPr>
              <p:cNvSpPr/>
              <p:nvPr/>
            </p:nvSpPr>
            <p:spPr>
              <a:xfrm>
                <a:off x="5519357" y="2866804"/>
                <a:ext cx="652843" cy="630942"/>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85000"/>
                      <a:lumOff val="15000"/>
                    </a:schemeClr>
                  </a:solidFill>
                  <a:latin typeface="Segoe"/>
                  <a:cs typeface="+mn-ea"/>
                  <a:sym typeface="+mn-lt"/>
                </a:endParaRPr>
              </a:p>
            </p:txBody>
          </p:sp>
          <p:sp>
            <p:nvSpPr>
              <p:cNvPr id="21" name="Freeform 11">
                <a:extLst>
                  <a:ext uri="{FF2B5EF4-FFF2-40B4-BE49-F238E27FC236}">
                    <a16:creationId xmlns:a16="http://schemas.microsoft.com/office/drawing/2014/main" id="{222910B6-DF55-3A28-D23A-CF330FBA1523}"/>
                  </a:ext>
                </a:extLst>
              </p:cNvPr>
              <p:cNvSpPr>
                <a:spLocks noEditPoints="1"/>
              </p:cNvSpPr>
              <p:nvPr/>
            </p:nvSpPr>
            <p:spPr bwMode="auto">
              <a:xfrm>
                <a:off x="5659308" y="3016598"/>
                <a:ext cx="372940" cy="331354"/>
              </a:xfrm>
              <a:custGeom>
                <a:avLst/>
                <a:gdLst>
                  <a:gd name="T0" fmla="*/ 133 w 134"/>
                  <a:gd name="T1" fmla="*/ 16 h 119"/>
                  <a:gd name="T2" fmla="*/ 121 w 134"/>
                  <a:gd name="T3" fmla="*/ 5 h 119"/>
                  <a:gd name="T4" fmla="*/ 115 w 134"/>
                  <a:gd name="T5" fmla="*/ 5 h 119"/>
                  <a:gd name="T6" fmla="*/ 114 w 134"/>
                  <a:gd name="T7" fmla="*/ 8 h 119"/>
                  <a:gd name="T8" fmla="*/ 111 w 134"/>
                  <a:gd name="T9" fmla="*/ 9 h 119"/>
                  <a:gd name="T10" fmla="*/ 111 w 134"/>
                  <a:gd name="T11" fmla="*/ 9 h 119"/>
                  <a:gd name="T12" fmla="*/ 81 w 134"/>
                  <a:gd name="T13" fmla="*/ 39 h 119"/>
                  <a:gd name="T14" fmla="*/ 79 w 134"/>
                  <a:gd name="T15" fmla="*/ 47 h 119"/>
                  <a:gd name="T16" fmla="*/ 82 w 134"/>
                  <a:gd name="T17" fmla="*/ 50 h 119"/>
                  <a:gd name="T18" fmla="*/ 82 w 134"/>
                  <a:gd name="T19" fmla="*/ 50 h 119"/>
                  <a:gd name="T20" fmla="*/ 83 w 134"/>
                  <a:gd name="T21" fmla="*/ 51 h 119"/>
                  <a:gd name="T22" fmla="*/ 76 w 134"/>
                  <a:gd name="T23" fmla="*/ 57 h 119"/>
                  <a:gd name="T24" fmla="*/ 54 w 134"/>
                  <a:gd name="T25" fmla="*/ 35 h 119"/>
                  <a:gd name="T26" fmla="*/ 47 w 134"/>
                  <a:gd name="T27" fmla="*/ 10 h 119"/>
                  <a:gd name="T28" fmla="*/ 21 w 134"/>
                  <a:gd name="T29" fmla="*/ 3 h 119"/>
                  <a:gd name="T30" fmla="*/ 36 w 134"/>
                  <a:gd name="T31" fmla="*/ 18 h 119"/>
                  <a:gd name="T32" fmla="*/ 32 w 134"/>
                  <a:gd name="T33" fmla="*/ 32 h 119"/>
                  <a:gd name="T34" fmla="*/ 18 w 134"/>
                  <a:gd name="T35" fmla="*/ 36 h 119"/>
                  <a:gd name="T36" fmla="*/ 3 w 134"/>
                  <a:gd name="T37" fmla="*/ 21 h 119"/>
                  <a:gd name="T38" fmla="*/ 10 w 134"/>
                  <a:gd name="T39" fmla="*/ 47 h 119"/>
                  <a:gd name="T40" fmla="*/ 36 w 134"/>
                  <a:gd name="T41" fmla="*/ 53 h 119"/>
                  <a:gd name="T42" fmla="*/ 37 w 134"/>
                  <a:gd name="T43" fmla="*/ 53 h 119"/>
                  <a:gd name="T44" fmla="*/ 58 w 134"/>
                  <a:gd name="T45" fmla="*/ 75 h 119"/>
                  <a:gd name="T46" fmla="*/ 38 w 134"/>
                  <a:gd name="T47" fmla="*/ 96 h 119"/>
                  <a:gd name="T48" fmla="*/ 36 w 134"/>
                  <a:gd name="T49" fmla="*/ 95 h 119"/>
                  <a:gd name="T50" fmla="*/ 31 w 134"/>
                  <a:gd name="T51" fmla="*/ 99 h 119"/>
                  <a:gd name="T52" fmla="*/ 21 w 134"/>
                  <a:gd name="T53" fmla="*/ 115 h 119"/>
                  <a:gd name="T54" fmla="*/ 23 w 134"/>
                  <a:gd name="T55" fmla="*/ 117 h 119"/>
                  <a:gd name="T56" fmla="*/ 39 w 134"/>
                  <a:gd name="T57" fmla="*/ 107 h 119"/>
                  <a:gd name="T58" fmla="*/ 43 w 134"/>
                  <a:gd name="T59" fmla="*/ 101 h 119"/>
                  <a:gd name="T60" fmla="*/ 42 w 134"/>
                  <a:gd name="T61" fmla="*/ 100 h 119"/>
                  <a:gd name="T62" fmla="*/ 63 w 134"/>
                  <a:gd name="T63" fmla="*/ 80 h 119"/>
                  <a:gd name="T64" fmla="*/ 98 w 134"/>
                  <a:gd name="T65" fmla="*/ 115 h 119"/>
                  <a:gd name="T66" fmla="*/ 107 w 134"/>
                  <a:gd name="T67" fmla="*/ 119 h 119"/>
                  <a:gd name="T68" fmla="*/ 116 w 134"/>
                  <a:gd name="T69" fmla="*/ 115 h 119"/>
                  <a:gd name="T70" fmla="*/ 116 w 134"/>
                  <a:gd name="T71" fmla="*/ 97 h 119"/>
                  <a:gd name="T72" fmla="*/ 81 w 134"/>
                  <a:gd name="T73" fmla="*/ 62 h 119"/>
                  <a:gd name="T74" fmla="*/ 87 w 134"/>
                  <a:gd name="T75" fmla="*/ 56 h 119"/>
                  <a:gd name="T76" fmla="*/ 90 w 134"/>
                  <a:gd name="T77" fmla="*/ 59 h 119"/>
                  <a:gd name="T78" fmla="*/ 98 w 134"/>
                  <a:gd name="T79" fmla="*/ 57 h 119"/>
                  <a:gd name="T80" fmla="*/ 128 w 134"/>
                  <a:gd name="T81" fmla="*/ 26 h 119"/>
                  <a:gd name="T82" fmla="*/ 128 w 134"/>
                  <a:gd name="T83" fmla="*/ 26 h 119"/>
                  <a:gd name="T84" fmla="*/ 128 w 134"/>
                  <a:gd name="T85" fmla="*/ 26 h 119"/>
                  <a:gd name="T86" fmla="*/ 129 w 134"/>
                  <a:gd name="T87" fmla="*/ 23 h 119"/>
                  <a:gd name="T88" fmla="*/ 133 w 134"/>
                  <a:gd name="T89" fmla="*/ 22 h 119"/>
                  <a:gd name="T90" fmla="*/ 133 w 134"/>
                  <a:gd name="T91" fmla="*/ 16 h 119"/>
                  <a:gd name="T92" fmla="*/ 108 w 134"/>
                  <a:gd name="T93" fmla="*/ 103 h 119"/>
                  <a:gd name="T94" fmla="*/ 113 w 134"/>
                  <a:gd name="T95" fmla="*/ 108 h 119"/>
                  <a:gd name="T96" fmla="*/ 108 w 134"/>
                  <a:gd name="T97" fmla="*/ 113 h 119"/>
                  <a:gd name="T98" fmla="*/ 103 w 134"/>
                  <a:gd name="T99" fmla="*/ 108 h 119"/>
                  <a:gd name="T100" fmla="*/ 108 w 134"/>
                  <a:gd name="T101" fmla="*/ 103 h 119"/>
                  <a:gd name="T102" fmla="*/ 91 w 134"/>
                  <a:gd name="T103" fmla="*/ 41 h 119"/>
                  <a:gd name="T104" fmla="*/ 89 w 134"/>
                  <a:gd name="T105" fmla="*/ 39 h 119"/>
                  <a:gd name="T106" fmla="*/ 112 w 134"/>
                  <a:gd name="T107" fmla="*/ 17 h 119"/>
                  <a:gd name="T108" fmla="*/ 114 w 134"/>
                  <a:gd name="T109" fmla="*/ 19 h 119"/>
                  <a:gd name="T110" fmla="*/ 91 w 134"/>
                  <a:gd name="T111" fmla="*/ 41 h 119"/>
                  <a:gd name="T112" fmla="*/ 98 w 134"/>
                  <a:gd name="T113" fmla="*/ 48 h 119"/>
                  <a:gd name="T114" fmla="*/ 96 w 134"/>
                  <a:gd name="T115" fmla="*/ 47 h 119"/>
                  <a:gd name="T116" fmla="*/ 119 w 134"/>
                  <a:gd name="T117" fmla="*/ 24 h 119"/>
                  <a:gd name="T118" fmla="*/ 121 w 134"/>
                  <a:gd name="T119" fmla="*/ 26 h 119"/>
                  <a:gd name="T120" fmla="*/ 98 w 134"/>
                  <a:gd name="T121" fmla="*/ 4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4" h="119">
                    <a:moveTo>
                      <a:pt x="133" y="16"/>
                    </a:moveTo>
                    <a:cubicBezTo>
                      <a:pt x="121" y="5"/>
                      <a:pt x="121" y="5"/>
                      <a:pt x="121" y="5"/>
                    </a:cubicBezTo>
                    <a:cubicBezTo>
                      <a:pt x="119" y="3"/>
                      <a:pt x="117" y="3"/>
                      <a:pt x="115" y="5"/>
                    </a:cubicBezTo>
                    <a:cubicBezTo>
                      <a:pt x="114" y="6"/>
                      <a:pt x="114" y="7"/>
                      <a:pt x="114" y="8"/>
                    </a:cubicBezTo>
                    <a:cubicBezTo>
                      <a:pt x="113" y="8"/>
                      <a:pt x="112" y="8"/>
                      <a:pt x="111" y="9"/>
                    </a:cubicBezTo>
                    <a:cubicBezTo>
                      <a:pt x="111" y="9"/>
                      <a:pt x="111" y="9"/>
                      <a:pt x="111" y="9"/>
                    </a:cubicBezTo>
                    <a:cubicBezTo>
                      <a:pt x="81" y="39"/>
                      <a:pt x="81" y="39"/>
                      <a:pt x="81" y="39"/>
                    </a:cubicBezTo>
                    <a:cubicBezTo>
                      <a:pt x="81" y="42"/>
                      <a:pt x="80" y="45"/>
                      <a:pt x="79" y="47"/>
                    </a:cubicBezTo>
                    <a:cubicBezTo>
                      <a:pt x="82" y="50"/>
                      <a:pt x="82" y="50"/>
                      <a:pt x="82" y="50"/>
                    </a:cubicBezTo>
                    <a:cubicBezTo>
                      <a:pt x="82" y="50"/>
                      <a:pt x="82" y="50"/>
                      <a:pt x="82" y="50"/>
                    </a:cubicBezTo>
                    <a:cubicBezTo>
                      <a:pt x="83" y="51"/>
                      <a:pt x="83" y="51"/>
                      <a:pt x="83" y="51"/>
                    </a:cubicBezTo>
                    <a:cubicBezTo>
                      <a:pt x="76" y="57"/>
                      <a:pt x="76" y="57"/>
                      <a:pt x="76" y="57"/>
                    </a:cubicBezTo>
                    <a:cubicBezTo>
                      <a:pt x="54" y="35"/>
                      <a:pt x="54" y="35"/>
                      <a:pt x="54" y="35"/>
                    </a:cubicBezTo>
                    <a:cubicBezTo>
                      <a:pt x="56" y="26"/>
                      <a:pt x="54" y="17"/>
                      <a:pt x="47" y="10"/>
                    </a:cubicBezTo>
                    <a:cubicBezTo>
                      <a:pt x="40" y="3"/>
                      <a:pt x="30" y="0"/>
                      <a:pt x="21" y="3"/>
                    </a:cubicBezTo>
                    <a:cubicBezTo>
                      <a:pt x="36" y="18"/>
                      <a:pt x="36" y="18"/>
                      <a:pt x="36" y="18"/>
                    </a:cubicBezTo>
                    <a:cubicBezTo>
                      <a:pt x="32" y="32"/>
                      <a:pt x="32" y="32"/>
                      <a:pt x="32" y="32"/>
                    </a:cubicBezTo>
                    <a:cubicBezTo>
                      <a:pt x="18" y="36"/>
                      <a:pt x="18" y="36"/>
                      <a:pt x="18" y="36"/>
                    </a:cubicBezTo>
                    <a:cubicBezTo>
                      <a:pt x="3" y="21"/>
                      <a:pt x="3" y="21"/>
                      <a:pt x="3" y="21"/>
                    </a:cubicBezTo>
                    <a:cubicBezTo>
                      <a:pt x="0" y="30"/>
                      <a:pt x="3" y="40"/>
                      <a:pt x="10" y="47"/>
                    </a:cubicBezTo>
                    <a:cubicBezTo>
                      <a:pt x="17" y="54"/>
                      <a:pt x="27" y="56"/>
                      <a:pt x="36" y="53"/>
                    </a:cubicBezTo>
                    <a:cubicBezTo>
                      <a:pt x="37" y="53"/>
                      <a:pt x="37" y="53"/>
                      <a:pt x="37" y="53"/>
                    </a:cubicBezTo>
                    <a:cubicBezTo>
                      <a:pt x="58" y="75"/>
                      <a:pt x="58" y="75"/>
                      <a:pt x="58" y="75"/>
                    </a:cubicBezTo>
                    <a:cubicBezTo>
                      <a:pt x="38" y="96"/>
                      <a:pt x="38" y="96"/>
                      <a:pt x="38" y="96"/>
                    </a:cubicBezTo>
                    <a:cubicBezTo>
                      <a:pt x="36" y="95"/>
                      <a:pt x="36" y="95"/>
                      <a:pt x="36" y="95"/>
                    </a:cubicBezTo>
                    <a:cubicBezTo>
                      <a:pt x="31" y="99"/>
                      <a:pt x="31" y="99"/>
                      <a:pt x="31" y="99"/>
                    </a:cubicBezTo>
                    <a:cubicBezTo>
                      <a:pt x="21" y="115"/>
                      <a:pt x="21" y="115"/>
                      <a:pt x="21" y="115"/>
                    </a:cubicBezTo>
                    <a:cubicBezTo>
                      <a:pt x="23" y="117"/>
                      <a:pt x="23" y="117"/>
                      <a:pt x="23" y="117"/>
                    </a:cubicBezTo>
                    <a:cubicBezTo>
                      <a:pt x="39" y="107"/>
                      <a:pt x="39" y="107"/>
                      <a:pt x="39" y="107"/>
                    </a:cubicBezTo>
                    <a:cubicBezTo>
                      <a:pt x="43" y="101"/>
                      <a:pt x="43" y="101"/>
                      <a:pt x="43" y="101"/>
                    </a:cubicBezTo>
                    <a:cubicBezTo>
                      <a:pt x="42" y="100"/>
                      <a:pt x="42" y="100"/>
                      <a:pt x="42" y="100"/>
                    </a:cubicBezTo>
                    <a:cubicBezTo>
                      <a:pt x="63" y="80"/>
                      <a:pt x="63" y="80"/>
                      <a:pt x="63" y="80"/>
                    </a:cubicBezTo>
                    <a:cubicBezTo>
                      <a:pt x="98" y="115"/>
                      <a:pt x="98" y="115"/>
                      <a:pt x="98" y="115"/>
                    </a:cubicBezTo>
                    <a:cubicBezTo>
                      <a:pt x="101" y="117"/>
                      <a:pt x="104" y="119"/>
                      <a:pt x="107" y="119"/>
                    </a:cubicBezTo>
                    <a:cubicBezTo>
                      <a:pt x="110" y="119"/>
                      <a:pt x="113" y="117"/>
                      <a:pt x="116" y="115"/>
                    </a:cubicBezTo>
                    <a:cubicBezTo>
                      <a:pt x="121" y="110"/>
                      <a:pt x="121" y="102"/>
                      <a:pt x="116" y="97"/>
                    </a:cubicBezTo>
                    <a:cubicBezTo>
                      <a:pt x="81" y="62"/>
                      <a:pt x="81" y="62"/>
                      <a:pt x="81" y="62"/>
                    </a:cubicBezTo>
                    <a:cubicBezTo>
                      <a:pt x="87" y="56"/>
                      <a:pt x="87" y="56"/>
                      <a:pt x="87" y="56"/>
                    </a:cubicBezTo>
                    <a:cubicBezTo>
                      <a:pt x="90" y="59"/>
                      <a:pt x="90" y="59"/>
                      <a:pt x="90" y="59"/>
                    </a:cubicBezTo>
                    <a:cubicBezTo>
                      <a:pt x="92" y="57"/>
                      <a:pt x="95" y="56"/>
                      <a:pt x="98" y="57"/>
                    </a:cubicBezTo>
                    <a:cubicBezTo>
                      <a:pt x="128" y="26"/>
                      <a:pt x="128" y="26"/>
                      <a:pt x="128" y="26"/>
                    </a:cubicBezTo>
                    <a:cubicBezTo>
                      <a:pt x="128" y="26"/>
                      <a:pt x="128" y="26"/>
                      <a:pt x="128" y="26"/>
                    </a:cubicBezTo>
                    <a:cubicBezTo>
                      <a:pt x="128" y="26"/>
                      <a:pt x="128" y="26"/>
                      <a:pt x="128" y="26"/>
                    </a:cubicBezTo>
                    <a:cubicBezTo>
                      <a:pt x="129" y="25"/>
                      <a:pt x="129" y="24"/>
                      <a:pt x="129" y="23"/>
                    </a:cubicBezTo>
                    <a:cubicBezTo>
                      <a:pt x="130" y="24"/>
                      <a:pt x="132" y="23"/>
                      <a:pt x="133" y="22"/>
                    </a:cubicBezTo>
                    <a:cubicBezTo>
                      <a:pt x="134" y="21"/>
                      <a:pt x="134" y="18"/>
                      <a:pt x="133" y="16"/>
                    </a:cubicBezTo>
                    <a:close/>
                    <a:moveTo>
                      <a:pt x="108" y="103"/>
                    </a:moveTo>
                    <a:cubicBezTo>
                      <a:pt x="111" y="103"/>
                      <a:pt x="113" y="106"/>
                      <a:pt x="113" y="108"/>
                    </a:cubicBezTo>
                    <a:cubicBezTo>
                      <a:pt x="113" y="111"/>
                      <a:pt x="111" y="113"/>
                      <a:pt x="108" y="113"/>
                    </a:cubicBezTo>
                    <a:cubicBezTo>
                      <a:pt x="105" y="113"/>
                      <a:pt x="103" y="111"/>
                      <a:pt x="103" y="108"/>
                    </a:cubicBezTo>
                    <a:cubicBezTo>
                      <a:pt x="103" y="106"/>
                      <a:pt x="105" y="103"/>
                      <a:pt x="108" y="103"/>
                    </a:cubicBezTo>
                    <a:close/>
                    <a:moveTo>
                      <a:pt x="91" y="41"/>
                    </a:moveTo>
                    <a:cubicBezTo>
                      <a:pt x="89" y="39"/>
                      <a:pt x="89" y="39"/>
                      <a:pt x="89" y="39"/>
                    </a:cubicBezTo>
                    <a:cubicBezTo>
                      <a:pt x="112" y="17"/>
                      <a:pt x="112" y="17"/>
                      <a:pt x="112" y="17"/>
                    </a:cubicBezTo>
                    <a:cubicBezTo>
                      <a:pt x="114" y="19"/>
                      <a:pt x="114" y="19"/>
                      <a:pt x="114" y="19"/>
                    </a:cubicBezTo>
                    <a:lnTo>
                      <a:pt x="91" y="41"/>
                    </a:lnTo>
                    <a:close/>
                    <a:moveTo>
                      <a:pt x="98" y="48"/>
                    </a:moveTo>
                    <a:cubicBezTo>
                      <a:pt x="96" y="47"/>
                      <a:pt x="96" y="47"/>
                      <a:pt x="96" y="47"/>
                    </a:cubicBezTo>
                    <a:cubicBezTo>
                      <a:pt x="119" y="24"/>
                      <a:pt x="119" y="24"/>
                      <a:pt x="119" y="24"/>
                    </a:cubicBezTo>
                    <a:cubicBezTo>
                      <a:pt x="121" y="26"/>
                      <a:pt x="121" y="26"/>
                      <a:pt x="121" y="26"/>
                    </a:cubicBezTo>
                    <a:lnTo>
                      <a:pt x="98" y="4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schemeClr val="tx1">
                      <a:lumMod val="85000"/>
                      <a:lumOff val="15000"/>
                    </a:schemeClr>
                  </a:solidFill>
                  <a:latin typeface="Segoe"/>
                  <a:ea typeface="+mn-ea"/>
                  <a:cs typeface="+mn-ea"/>
                  <a:sym typeface="+mn-lt"/>
                </a:endParaRPr>
              </a:p>
            </p:txBody>
          </p:sp>
        </p:grpSp>
      </p:grpSp>
      <p:pic>
        <p:nvPicPr>
          <p:cNvPr id="22" name="Picture 2" descr="Prohibición de proselitismo político en la gestión realizada por los Bancos  de Alimentos - Banco Arquidiocesano de Alimentos de Ibagué">
            <a:extLst>
              <a:ext uri="{FF2B5EF4-FFF2-40B4-BE49-F238E27FC236}">
                <a16:creationId xmlns:a16="http://schemas.microsoft.com/office/drawing/2014/main" id="{E271556F-9216-F44A-2633-A2004D21A585}"/>
              </a:ext>
            </a:extLst>
          </p:cNvPr>
          <p:cNvPicPr>
            <a:picLocks noChangeAspect="1" noChangeArrowheads="1"/>
          </p:cNvPicPr>
          <p:nvPr/>
        </p:nvPicPr>
        <p:blipFill rotWithShape="1">
          <a:blip r:embed="rId4">
            <a:lum bright="70000" contrast="-70000"/>
            <a:extLst>
              <a:ext uri="{28A0092B-C50C-407E-A947-70E740481C1C}">
                <a14:useLocalDpi xmlns:a14="http://schemas.microsoft.com/office/drawing/2010/main" val="0"/>
              </a:ext>
            </a:extLst>
          </a:blip>
          <a:srcRect l="15400" r="15016"/>
          <a:stretch/>
        </p:blipFill>
        <p:spPr bwMode="auto">
          <a:xfrm>
            <a:off x="4250912" y="1738655"/>
            <a:ext cx="770857" cy="48404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26 de Abril, Día del Servidor Público Ecuatoriano">
            <a:extLst>
              <a:ext uri="{FF2B5EF4-FFF2-40B4-BE49-F238E27FC236}">
                <a16:creationId xmlns:a16="http://schemas.microsoft.com/office/drawing/2014/main" id="{AC5E39B8-EF44-8CD4-63AC-5C63370D84D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409" r="4573" b="13198"/>
          <a:stretch/>
        </p:blipFill>
        <p:spPr bwMode="auto">
          <a:xfrm>
            <a:off x="4332844" y="2603257"/>
            <a:ext cx="702149" cy="518666"/>
          </a:xfrm>
          <a:prstGeom prst="rect">
            <a:avLst/>
          </a:prstGeom>
          <a:noFill/>
          <a:extLst>
            <a:ext uri="{909E8E84-426E-40DD-AFC4-6F175D3DCCD1}">
              <a14:hiddenFill xmlns:a14="http://schemas.microsoft.com/office/drawing/2010/main">
                <a:solidFill>
                  <a:srgbClr val="FFFFFF"/>
                </a:solidFill>
              </a14:hiddenFill>
            </a:ext>
          </a:extLst>
        </p:spPr>
      </p:pic>
      <p:sp>
        <p:nvSpPr>
          <p:cNvPr id="24" name="CuadroTexto 23">
            <a:extLst>
              <a:ext uri="{FF2B5EF4-FFF2-40B4-BE49-F238E27FC236}">
                <a16:creationId xmlns:a16="http://schemas.microsoft.com/office/drawing/2014/main" id="{E7B0E125-5C89-F89F-85BE-152B75904368}"/>
              </a:ext>
            </a:extLst>
          </p:cNvPr>
          <p:cNvSpPr txBox="1"/>
          <p:nvPr/>
        </p:nvSpPr>
        <p:spPr>
          <a:xfrm>
            <a:off x="4400201" y="2493258"/>
            <a:ext cx="718440" cy="769441"/>
          </a:xfrm>
          <a:prstGeom prst="rect">
            <a:avLst/>
          </a:prstGeom>
          <a:noFill/>
        </p:spPr>
        <p:txBody>
          <a:bodyPr wrap="square" rtlCol="0">
            <a:spAutoFit/>
          </a:bodyPr>
          <a:lstStyle/>
          <a:p>
            <a:r>
              <a:rPr lang="es-EC" sz="4400" dirty="0">
                <a:solidFill>
                  <a:schemeClr val="bg1">
                    <a:lumMod val="65000"/>
                  </a:schemeClr>
                </a:solidFill>
              </a:rPr>
              <a:t>X</a:t>
            </a:r>
          </a:p>
        </p:txBody>
      </p:sp>
      <p:pic>
        <p:nvPicPr>
          <p:cNvPr id="25" name="Picture 8" descr="Icono De Vector De Dibujos Animados De Billete De Dólar. Billete De Dinero  De Ilustración De Vector De Dibujos Animados. Ilustración Aislada Del Icono  Del Billete De Un Dólar Sobre Fondo Blanco.">
            <a:extLst>
              <a:ext uri="{FF2B5EF4-FFF2-40B4-BE49-F238E27FC236}">
                <a16:creationId xmlns:a16="http://schemas.microsoft.com/office/drawing/2014/main" id="{3FCB0B3B-B99F-A051-798B-3A5E0FD24879}"/>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98033" y="3693953"/>
            <a:ext cx="876614" cy="484194"/>
          </a:xfrm>
          <a:prstGeom prst="rect">
            <a:avLst/>
          </a:prstGeom>
          <a:noFill/>
          <a:extLst>
            <a:ext uri="{909E8E84-426E-40DD-AFC4-6F175D3DCCD1}">
              <a14:hiddenFill xmlns:a14="http://schemas.microsoft.com/office/drawing/2010/main">
                <a:solidFill>
                  <a:srgbClr val="FFFFFF"/>
                </a:solidFill>
              </a14:hiddenFill>
            </a:ext>
          </a:extLst>
        </p:spPr>
      </p:pic>
      <p:sp>
        <p:nvSpPr>
          <p:cNvPr id="26" name="CuadroTexto 25">
            <a:extLst>
              <a:ext uri="{FF2B5EF4-FFF2-40B4-BE49-F238E27FC236}">
                <a16:creationId xmlns:a16="http://schemas.microsoft.com/office/drawing/2014/main" id="{534D195C-23C7-5206-5C14-91E780CE01EC}"/>
              </a:ext>
            </a:extLst>
          </p:cNvPr>
          <p:cNvSpPr txBox="1"/>
          <p:nvPr/>
        </p:nvSpPr>
        <p:spPr>
          <a:xfrm>
            <a:off x="4505501" y="3497932"/>
            <a:ext cx="718440" cy="769441"/>
          </a:xfrm>
          <a:prstGeom prst="rect">
            <a:avLst/>
          </a:prstGeom>
          <a:noFill/>
        </p:spPr>
        <p:txBody>
          <a:bodyPr wrap="square" rtlCol="0">
            <a:spAutoFit/>
          </a:bodyPr>
          <a:lstStyle/>
          <a:p>
            <a:r>
              <a:rPr lang="es-EC" sz="4400" dirty="0">
                <a:solidFill>
                  <a:schemeClr val="bg1">
                    <a:lumMod val="65000"/>
                  </a:schemeClr>
                </a:solidFill>
              </a:rPr>
              <a:t>X</a:t>
            </a:r>
          </a:p>
        </p:txBody>
      </p:sp>
      <p:pic>
        <p:nvPicPr>
          <p:cNvPr id="27" name="Picture 10" descr="icono de concepto turquesa de cumplimiento de la ley laboral. trato de los  empleados. hr deberes">
            <a:extLst>
              <a:ext uri="{FF2B5EF4-FFF2-40B4-BE49-F238E27FC236}">
                <a16:creationId xmlns:a16="http://schemas.microsoft.com/office/drawing/2014/main" id="{73EEC0B5-85BF-5B8B-886D-EA23451BB543}"/>
              </a:ext>
            </a:extLst>
          </p:cNvPr>
          <p:cNvPicPr>
            <a:picLocks noChangeAspect="1" noChangeArrowheads="1"/>
          </p:cNvPicPr>
          <p:nvPr/>
        </p:nvPicPr>
        <p:blipFill rotWithShape="1">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l="21806" t="7334" r="22304" b="35547"/>
          <a:stretch/>
        </p:blipFill>
        <p:spPr bwMode="auto">
          <a:xfrm>
            <a:off x="4303329" y="4773539"/>
            <a:ext cx="718440" cy="409091"/>
          </a:xfrm>
          <a:prstGeom prst="rect">
            <a:avLst/>
          </a:prstGeom>
          <a:noFill/>
          <a:extLst>
            <a:ext uri="{909E8E84-426E-40DD-AFC4-6F175D3DCCD1}">
              <a14:hiddenFill xmlns:a14="http://schemas.microsoft.com/office/drawing/2010/main">
                <a:solidFill>
                  <a:srgbClr val="FFFFFF"/>
                </a:solidFill>
              </a14:hiddenFill>
            </a:ext>
          </a:extLst>
        </p:spPr>
      </p:pic>
      <p:grpSp>
        <p:nvGrpSpPr>
          <p:cNvPr id="28" name="Grupo 27">
            <a:extLst>
              <a:ext uri="{FF2B5EF4-FFF2-40B4-BE49-F238E27FC236}">
                <a16:creationId xmlns:a16="http://schemas.microsoft.com/office/drawing/2014/main" id="{9731B810-6A2E-12A6-4F84-80658CAED289}"/>
              </a:ext>
            </a:extLst>
          </p:cNvPr>
          <p:cNvGrpSpPr/>
          <p:nvPr/>
        </p:nvGrpSpPr>
        <p:grpSpPr>
          <a:xfrm>
            <a:off x="671573" y="2215746"/>
            <a:ext cx="3101958" cy="2324795"/>
            <a:chOff x="671573" y="2215746"/>
            <a:chExt cx="3101958" cy="2324795"/>
          </a:xfrm>
        </p:grpSpPr>
        <p:grpSp>
          <p:nvGrpSpPr>
            <p:cNvPr id="29" name="Grupo 28">
              <a:extLst>
                <a:ext uri="{FF2B5EF4-FFF2-40B4-BE49-F238E27FC236}">
                  <a16:creationId xmlns:a16="http://schemas.microsoft.com/office/drawing/2014/main" id="{D3567E22-B24A-4569-DAD1-945609C71958}"/>
                </a:ext>
              </a:extLst>
            </p:cNvPr>
            <p:cNvGrpSpPr/>
            <p:nvPr/>
          </p:nvGrpSpPr>
          <p:grpSpPr>
            <a:xfrm>
              <a:off x="671573" y="2215746"/>
              <a:ext cx="3101958" cy="2324795"/>
              <a:chOff x="6415790" y="1364105"/>
              <a:chExt cx="3695075" cy="2670606"/>
            </a:xfrm>
          </p:grpSpPr>
          <p:sp>
            <p:nvSpPr>
              <p:cNvPr id="31" name="Rectángulo: esquinas superiores redondeadas 30">
                <a:extLst>
                  <a:ext uri="{FF2B5EF4-FFF2-40B4-BE49-F238E27FC236}">
                    <a16:creationId xmlns:a16="http://schemas.microsoft.com/office/drawing/2014/main" id="{67C0D1F0-BFA4-C8EB-EF35-9548EB2E260D}"/>
                  </a:ext>
                </a:extLst>
              </p:cNvPr>
              <p:cNvSpPr/>
              <p:nvPr/>
            </p:nvSpPr>
            <p:spPr>
              <a:xfrm>
                <a:off x="6415790" y="1364105"/>
                <a:ext cx="3552669" cy="2670606"/>
              </a:xfrm>
              <a:prstGeom prst="round2SameRect">
                <a:avLst/>
              </a:prstGeom>
              <a:solidFill>
                <a:srgbClr val="E8E8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C" sz="1050" dirty="0"/>
              </a:p>
            </p:txBody>
          </p:sp>
          <p:sp>
            <p:nvSpPr>
              <p:cNvPr id="32" name="CuadroTexto 31">
                <a:extLst>
                  <a:ext uri="{FF2B5EF4-FFF2-40B4-BE49-F238E27FC236}">
                    <a16:creationId xmlns:a16="http://schemas.microsoft.com/office/drawing/2014/main" id="{AD7D920F-AC31-163A-A50B-0C040FC56F40}"/>
                  </a:ext>
                </a:extLst>
              </p:cNvPr>
              <p:cNvSpPr txBox="1"/>
              <p:nvPr/>
            </p:nvSpPr>
            <p:spPr>
              <a:xfrm>
                <a:off x="6558196" y="1603948"/>
                <a:ext cx="3552669" cy="1378877"/>
              </a:xfrm>
              <a:prstGeom prst="rect">
                <a:avLst/>
              </a:prstGeom>
              <a:noFill/>
            </p:spPr>
            <p:txBody>
              <a:bodyPr wrap="square" rtlCol="0">
                <a:spAutoFit/>
              </a:bodyPr>
              <a:lstStyle/>
              <a:p>
                <a:r>
                  <a:rPr lang="es-EC" sz="3600" b="1" dirty="0">
                    <a:solidFill>
                      <a:schemeClr val="accent1">
                        <a:lumMod val="75000"/>
                      </a:schemeClr>
                    </a:solidFill>
                    <a:latin typeface="Segoe"/>
                  </a:rPr>
                  <a:t>RENDICIÓN </a:t>
                </a:r>
              </a:p>
              <a:p>
                <a:r>
                  <a:rPr lang="es-EC" sz="3600" b="1" dirty="0">
                    <a:solidFill>
                      <a:schemeClr val="accent1">
                        <a:lumMod val="75000"/>
                      </a:schemeClr>
                    </a:solidFill>
                    <a:latin typeface="Segoe"/>
                  </a:rPr>
                  <a:t>   CUENTAS</a:t>
                </a:r>
              </a:p>
            </p:txBody>
          </p:sp>
          <p:sp>
            <p:nvSpPr>
              <p:cNvPr id="33" name="CuadroTexto 32">
                <a:extLst>
                  <a:ext uri="{FF2B5EF4-FFF2-40B4-BE49-F238E27FC236}">
                    <a16:creationId xmlns:a16="http://schemas.microsoft.com/office/drawing/2014/main" id="{51D7C7F5-9D8D-6D3C-54DE-3E04E7A32E52}"/>
                  </a:ext>
                </a:extLst>
              </p:cNvPr>
              <p:cNvSpPr txBox="1"/>
              <p:nvPr/>
            </p:nvSpPr>
            <p:spPr>
              <a:xfrm>
                <a:off x="6707133" y="2231698"/>
                <a:ext cx="674558" cy="388914"/>
              </a:xfrm>
              <a:prstGeom prst="rect">
                <a:avLst/>
              </a:prstGeom>
              <a:noFill/>
            </p:spPr>
            <p:txBody>
              <a:bodyPr wrap="square" rtlCol="0">
                <a:spAutoFit/>
              </a:bodyPr>
              <a:lstStyle/>
              <a:p>
                <a:r>
                  <a:rPr lang="es-EC" sz="1600" b="1" dirty="0">
                    <a:solidFill>
                      <a:schemeClr val="accent1">
                        <a:lumMod val="75000"/>
                      </a:schemeClr>
                    </a:solidFill>
                    <a:latin typeface="Segoe"/>
                  </a:rPr>
                  <a:t>DE</a:t>
                </a:r>
              </a:p>
            </p:txBody>
          </p:sp>
          <p:sp>
            <p:nvSpPr>
              <p:cNvPr id="34" name="CuadroTexto 33">
                <a:extLst>
                  <a:ext uri="{FF2B5EF4-FFF2-40B4-BE49-F238E27FC236}">
                    <a16:creationId xmlns:a16="http://schemas.microsoft.com/office/drawing/2014/main" id="{BCB27379-CEB5-F05E-06A1-C94B57C7AE04}"/>
                  </a:ext>
                </a:extLst>
              </p:cNvPr>
              <p:cNvSpPr txBox="1"/>
              <p:nvPr/>
            </p:nvSpPr>
            <p:spPr>
              <a:xfrm>
                <a:off x="8055061" y="2898355"/>
                <a:ext cx="1698448" cy="813183"/>
              </a:xfrm>
              <a:prstGeom prst="rect">
                <a:avLst/>
              </a:prstGeom>
              <a:noFill/>
            </p:spPr>
            <p:txBody>
              <a:bodyPr wrap="square" rtlCol="0">
                <a:spAutoFit/>
              </a:bodyPr>
              <a:lstStyle/>
              <a:p>
                <a:r>
                  <a:rPr lang="es-EC" sz="4000" b="1" dirty="0">
                    <a:solidFill>
                      <a:schemeClr val="tx1">
                        <a:lumMod val="65000"/>
                        <a:lumOff val="35000"/>
                      </a:schemeClr>
                    </a:solidFill>
                    <a:latin typeface="Segoe"/>
                  </a:rPr>
                  <a:t>2025</a:t>
                </a:r>
              </a:p>
            </p:txBody>
          </p:sp>
        </p:grpSp>
        <p:pic>
          <p:nvPicPr>
            <p:cNvPr id="30" name="Picture 2" descr="El Nuevo Ecuador Logo Logotipo Vector - Descarga Gratis SVG |  Worldvectorlogo">
              <a:extLst>
                <a:ext uri="{FF2B5EF4-FFF2-40B4-BE49-F238E27FC236}">
                  <a16:creationId xmlns:a16="http://schemas.microsoft.com/office/drawing/2014/main" id="{FFD07752-A7F5-5368-C3E8-A4CE406CEDB1}"/>
                </a:ext>
              </a:extLst>
            </p:cNvPr>
            <p:cNvPicPr>
              <a:picLocks noChangeAspect="1" noChangeArrowheads="1"/>
            </p:cNvPicPr>
            <p:nvPr/>
          </p:nvPicPr>
          <p:blipFill rotWithShape="1">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70714" b="33897"/>
            <a:stretch>
              <a:fillRect/>
            </a:stretch>
          </p:blipFill>
          <p:spPr bwMode="auto">
            <a:xfrm>
              <a:off x="843719" y="3564995"/>
              <a:ext cx="1232964" cy="71778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800377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25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50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50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1+#ppt_w/2"/>
                                          </p:val>
                                        </p:tav>
                                        <p:tav tm="100000">
                                          <p:val>
                                            <p:strVal val="#ppt_x"/>
                                          </p:val>
                                        </p:tav>
                                      </p:tavLst>
                                    </p:anim>
                                    <p:anim calcmode="lin" valueType="num">
                                      <p:cBhvr additive="base">
                                        <p:cTn id="20"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2">
          <a:extLst>
            <a:ext uri="{FF2B5EF4-FFF2-40B4-BE49-F238E27FC236}">
              <a16:creationId xmlns:a16="http://schemas.microsoft.com/office/drawing/2014/main" id="{48F06232-C5E1-E155-A7AA-A5A4255E7D2B}"/>
            </a:ext>
          </a:extLst>
        </p:cNvPr>
        <p:cNvGrpSpPr/>
        <p:nvPr/>
      </p:nvGrpSpPr>
      <p:grpSpPr>
        <a:xfrm>
          <a:off x="0" y="0"/>
          <a:ext cx="0" cy="0"/>
          <a:chOff x="0" y="0"/>
          <a:chExt cx="0" cy="0"/>
        </a:xfrm>
      </p:grpSpPr>
      <p:pic>
        <p:nvPicPr>
          <p:cNvPr id="123" name="Google Shape;123;p4">
            <a:extLst>
              <a:ext uri="{FF2B5EF4-FFF2-40B4-BE49-F238E27FC236}">
                <a16:creationId xmlns:a16="http://schemas.microsoft.com/office/drawing/2014/main" id="{1D43E822-5ED8-D2F2-F6F9-AA70FF6C6591}"/>
              </a:ext>
            </a:extLst>
          </p:cNvPr>
          <p:cNvPicPr preferRelativeResize="0"/>
          <p:nvPr/>
        </p:nvPicPr>
        <p:blipFill rotWithShape="1">
          <a:blip r:embed="rId3">
            <a:alphaModFix/>
          </a:blip>
          <a:srcRect l="53416"/>
          <a:stretch/>
        </p:blipFill>
        <p:spPr>
          <a:xfrm>
            <a:off x="0" y="275896"/>
            <a:ext cx="1010400" cy="426965"/>
          </a:xfrm>
          <a:prstGeom prst="rect">
            <a:avLst/>
          </a:prstGeom>
          <a:noFill/>
          <a:ln>
            <a:noFill/>
          </a:ln>
        </p:spPr>
      </p:pic>
      <p:sp>
        <p:nvSpPr>
          <p:cNvPr id="124" name="Google Shape;124;p4">
            <a:extLst>
              <a:ext uri="{FF2B5EF4-FFF2-40B4-BE49-F238E27FC236}">
                <a16:creationId xmlns:a16="http://schemas.microsoft.com/office/drawing/2014/main" id="{61623D31-FB12-0DE9-7E60-5298E5D778DC}"/>
              </a:ext>
            </a:extLst>
          </p:cNvPr>
          <p:cNvSpPr txBox="1"/>
          <p:nvPr/>
        </p:nvSpPr>
        <p:spPr>
          <a:xfrm>
            <a:off x="1010400" y="195139"/>
            <a:ext cx="490945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C" sz="3600" b="1" dirty="0">
                <a:solidFill>
                  <a:srgbClr val="2D2D93"/>
                </a:solidFill>
                <a:latin typeface="Arial"/>
                <a:ea typeface="Arial"/>
                <a:cs typeface="Arial"/>
                <a:sym typeface="Arial"/>
              </a:rPr>
              <a:t>Formato</a:t>
            </a:r>
            <a:endParaRPr dirty="0"/>
          </a:p>
        </p:txBody>
      </p:sp>
      <p:grpSp>
        <p:nvGrpSpPr>
          <p:cNvPr id="2" name="组合 41">
            <a:extLst>
              <a:ext uri="{FF2B5EF4-FFF2-40B4-BE49-F238E27FC236}">
                <a16:creationId xmlns:a16="http://schemas.microsoft.com/office/drawing/2014/main" id="{5BD7CEEA-7068-6D38-0901-DC9DA8EB99DC}"/>
              </a:ext>
            </a:extLst>
          </p:cNvPr>
          <p:cNvGrpSpPr/>
          <p:nvPr/>
        </p:nvGrpSpPr>
        <p:grpSpPr>
          <a:xfrm>
            <a:off x="2983619" y="1555596"/>
            <a:ext cx="2021515" cy="763982"/>
            <a:chOff x="1793229" y="1867118"/>
            <a:chExt cx="1453992" cy="477352"/>
          </a:xfrm>
          <a:solidFill>
            <a:srgbClr val="0070C0"/>
          </a:solidFill>
        </p:grpSpPr>
        <p:sp>
          <p:nvSpPr>
            <p:cNvPr id="3" name="圆角矩形 42">
              <a:extLst>
                <a:ext uri="{FF2B5EF4-FFF2-40B4-BE49-F238E27FC236}">
                  <a16:creationId xmlns:a16="http://schemas.microsoft.com/office/drawing/2014/main" id="{8400CB0F-E024-9D16-5FA4-C62441309904}"/>
                </a:ext>
              </a:extLst>
            </p:cNvPr>
            <p:cNvSpPr/>
            <p:nvPr/>
          </p:nvSpPr>
          <p:spPr>
            <a:xfrm>
              <a:off x="1793229" y="1867118"/>
              <a:ext cx="1453992" cy="477352"/>
            </a:xfrm>
            <a:prstGeom prst="roundRect">
              <a:avLst>
                <a:gd name="adj" fmla="val 2487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a:cs typeface="+mn-ea"/>
                <a:sym typeface="+mn-lt"/>
              </a:endParaRPr>
            </a:p>
          </p:txBody>
        </p:sp>
        <p:sp>
          <p:nvSpPr>
            <p:cNvPr id="4" name="矩形 43">
              <a:extLst>
                <a:ext uri="{FF2B5EF4-FFF2-40B4-BE49-F238E27FC236}">
                  <a16:creationId xmlns:a16="http://schemas.microsoft.com/office/drawing/2014/main" id="{0C31C9D8-EAF4-83B5-F4E0-14CE7F1B00FF}"/>
                </a:ext>
              </a:extLst>
            </p:cNvPr>
            <p:cNvSpPr/>
            <p:nvPr/>
          </p:nvSpPr>
          <p:spPr>
            <a:xfrm>
              <a:off x="1825302" y="1951905"/>
              <a:ext cx="1306538" cy="326919"/>
            </a:xfrm>
            <a:prstGeom prst="rect">
              <a:avLst/>
            </a:prstGeom>
            <a:grpFill/>
          </p:spPr>
          <p:txBody>
            <a:bodyPr wrap="square">
              <a:spAutoFit/>
            </a:bodyPr>
            <a:lstStyle/>
            <a:p>
              <a:r>
                <a:rPr lang="en-US" altLang="zh-CN" b="1" dirty="0">
                  <a:solidFill>
                    <a:schemeClr val="bg1"/>
                  </a:solidFill>
                  <a:latin typeface="Segoe"/>
                  <a:ea typeface="+mn-ea"/>
                  <a:cs typeface="+mn-ea"/>
                  <a:sym typeface="+mn-lt"/>
                </a:rPr>
                <a:t>Formato </a:t>
              </a:r>
              <a:r>
                <a:rPr lang="es-EC" b="1" noProof="0" dirty="0">
                  <a:solidFill>
                    <a:schemeClr val="bg1"/>
                  </a:solidFill>
                  <a:latin typeface="Segoe"/>
                  <a:ea typeface="+mn-ea"/>
                  <a:cs typeface="+mn-ea"/>
                  <a:sym typeface="+mn-lt"/>
                </a:rPr>
                <a:t>narrativo</a:t>
              </a:r>
              <a:endParaRPr lang="en-US" altLang="zh-CN" b="1" dirty="0">
                <a:solidFill>
                  <a:schemeClr val="bg1"/>
                </a:solidFill>
                <a:latin typeface="Segoe"/>
                <a:ea typeface="+mn-ea"/>
                <a:cs typeface="+mn-ea"/>
                <a:sym typeface="+mn-lt"/>
              </a:endParaRPr>
            </a:p>
            <a:p>
              <a:r>
                <a:rPr lang="en-US" altLang="zh-CN" b="1" dirty="0">
                  <a:solidFill>
                    <a:schemeClr val="bg1"/>
                  </a:solidFill>
                  <a:latin typeface="Segoe"/>
                  <a:ea typeface="+mn-ea"/>
                  <a:cs typeface="+mn-ea"/>
                  <a:sym typeface="+mn-lt"/>
                </a:rPr>
                <a:t> de gestion</a:t>
              </a:r>
              <a:endParaRPr lang="zh-CN" altLang="en-US" b="1" dirty="0">
                <a:solidFill>
                  <a:schemeClr val="bg1"/>
                </a:solidFill>
                <a:latin typeface="Segoe"/>
                <a:ea typeface="+mn-ea"/>
                <a:cs typeface="+mn-ea"/>
                <a:sym typeface="+mn-lt"/>
              </a:endParaRPr>
            </a:p>
          </p:txBody>
        </p:sp>
      </p:grpSp>
      <p:sp>
        <p:nvSpPr>
          <p:cNvPr id="5" name="Oval 25">
            <a:extLst>
              <a:ext uri="{FF2B5EF4-FFF2-40B4-BE49-F238E27FC236}">
                <a16:creationId xmlns:a16="http://schemas.microsoft.com/office/drawing/2014/main" id="{4F7993DA-9C8E-9EA4-E43F-381BE0C76786}"/>
              </a:ext>
            </a:extLst>
          </p:cNvPr>
          <p:cNvSpPr/>
          <p:nvPr/>
        </p:nvSpPr>
        <p:spPr>
          <a:xfrm>
            <a:off x="1780432" y="1359453"/>
            <a:ext cx="1219944" cy="1219944"/>
          </a:xfrm>
          <a:prstGeom prst="ellipse">
            <a:avLst/>
          </a:prstGeom>
          <a:solidFill>
            <a:srgbClr val="0070C0"/>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Segoe"/>
              <a:ea typeface="+mn-ea"/>
              <a:cs typeface="+mn-ea"/>
              <a:sym typeface="+mn-lt"/>
            </a:endParaRPr>
          </a:p>
        </p:txBody>
      </p:sp>
      <p:grpSp>
        <p:nvGrpSpPr>
          <p:cNvPr id="6" name="组合 72">
            <a:extLst>
              <a:ext uri="{FF2B5EF4-FFF2-40B4-BE49-F238E27FC236}">
                <a16:creationId xmlns:a16="http://schemas.microsoft.com/office/drawing/2014/main" id="{3DD2071D-F9E8-8C86-39ED-17860BDB0EE8}"/>
              </a:ext>
            </a:extLst>
          </p:cNvPr>
          <p:cNvGrpSpPr/>
          <p:nvPr/>
        </p:nvGrpSpPr>
        <p:grpSpPr>
          <a:xfrm>
            <a:off x="2983619" y="4216033"/>
            <a:ext cx="2021516" cy="763981"/>
            <a:chOff x="1673457" y="3447102"/>
            <a:chExt cx="1453992" cy="477352"/>
          </a:xfrm>
          <a:solidFill>
            <a:srgbClr val="909EE6"/>
          </a:solidFill>
        </p:grpSpPr>
        <p:sp>
          <p:nvSpPr>
            <p:cNvPr id="7" name="圆角矩形 73">
              <a:extLst>
                <a:ext uri="{FF2B5EF4-FFF2-40B4-BE49-F238E27FC236}">
                  <a16:creationId xmlns:a16="http://schemas.microsoft.com/office/drawing/2014/main" id="{0FC3DB5A-3930-CE7D-D92C-83145BD108EB}"/>
                </a:ext>
              </a:extLst>
            </p:cNvPr>
            <p:cNvSpPr/>
            <p:nvPr/>
          </p:nvSpPr>
          <p:spPr>
            <a:xfrm>
              <a:off x="1673457" y="3447102"/>
              <a:ext cx="1453992" cy="477352"/>
            </a:xfrm>
            <a:prstGeom prst="roundRect">
              <a:avLst>
                <a:gd name="adj" fmla="val 2487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a:cs typeface="+mn-ea"/>
                <a:sym typeface="+mn-lt"/>
              </a:endParaRPr>
            </a:p>
          </p:txBody>
        </p:sp>
        <p:sp>
          <p:nvSpPr>
            <p:cNvPr id="8" name="矩形 74">
              <a:extLst>
                <a:ext uri="{FF2B5EF4-FFF2-40B4-BE49-F238E27FC236}">
                  <a16:creationId xmlns:a16="http://schemas.microsoft.com/office/drawing/2014/main" id="{C1504C23-4B22-EFE9-A2CE-4DC72FCA3BD0}"/>
                </a:ext>
              </a:extLst>
            </p:cNvPr>
            <p:cNvSpPr/>
            <p:nvPr/>
          </p:nvSpPr>
          <p:spPr>
            <a:xfrm>
              <a:off x="1719833" y="3501111"/>
              <a:ext cx="1103769" cy="326919"/>
            </a:xfrm>
            <a:prstGeom prst="rect">
              <a:avLst/>
            </a:prstGeom>
            <a:grpFill/>
          </p:spPr>
          <p:txBody>
            <a:bodyPr wrap="square">
              <a:spAutoFit/>
            </a:bodyPr>
            <a:lstStyle/>
            <a:p>
              <a:r>
                <a:rPr lang="es-EC" altLang="zh-CN" b="1" dirty="0">
                  <a:solidFill>
                    <a:schemeClr val="bg1"/>
                  </a:solidFill>
                  <a:latin typeface="Segoe"/>
                  <a:ea typeface="+mn-ea"/>
                  <a:cs typeface="+mn-ea"/>
                  <a:sym typeface="+mn-lt"/>
                </a:rPr>
                <a:t>Formato prestación PPT</a:t>
              </a:r>
              <a:endParaRPr lang="zh-CN" altLang="en-US" b="1" dirty="0">
                <a:solidFill>
                  <a:schemeClr val="bg1"/>
                </a:solidFill>
                <a:latin typeface="Segoe"/>
                <a:ea typeface="+mn-ea"/>
                <a:cs typeface="+mn-ea"/>
                <a:sym typeface="+mn-lt"/>
              </a:endParaRPr>
            </a:p>
          </p:txBody>
        </p:sp>
      </p:grpSp>
      <p:sp>
        <p:nvSpPr>
          <p:cNvPr id="9" name="Oval 25">
            <a:extLst>
              <a:ext uri="{FF2B5EF4-FFF2-40B4-BE49-F238E27FC236}">
                <a16:creationId xmlns:a16="http://schemas.microsoft.com/office/drawing/2014/main" id="{9EC7945A-CC7C-518C-23AA-375091A54C87}"/>
              </a:ext>
            </a:extLst>
          </p:cNvPr>
          <p:cNvSpPr/>
          <p:nvPr/>
        </p:nvSpPr>
        <p:spPr>
          <a:xfrm>
            <a:off x="1780432" y="3962179"/>
            <a:ext cx="1219944" cy="1219944"/>
          </a:xfrm>
          <a:prstGeom prst="ellipse">
            <a:avLst/>
          </a:prstGeom>
          <a:solidFill>
            <a:srgbClr val="909EE6"/>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Segoe"/>
              <a:ea typeface="+mn-ea"/>
              <a:cs typeface="+mn-ea"/>
              <a:sym typeface="+mn-lt"/>
            </a:endParaRPr>
          </a:p>
        </p:txBody>
      </p:sp>
      <p:pic>
        <p:nvPicPr>
          <p:cNvPr id="10" name="Picture 2" descr="Icono De Informe Elemento De Diseño De Logotipo Ilustraciones svg,  vectoriales, clip art vectorizado libre de derechos. Image 80819599">
            <a:extLst>
              <a:ext uri="{FF2B5EF4-FFF2-40B4-BE49-F238E27FC236}">
                <a16:creationId xmlns:a16="http://schemas.microsoft.com/office/drawing/2014/main" id="{04F9890A-6031-2EB4-1B5C-8C98C7B57424}"/>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6084" t="15995" r="24512" b="8560"/>
          <a:stretch/>
        </p:blipFill>
        <p:spPr bwMode="auto">
          <a:xfrm>
            <a:off x="2039098" y="1567824"/>
            <a:ext cx="673769" cy="80320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Aplicación de presentación de diapositivas - Iconos gratis de logo">
            <a:extLst>
              <a:ext uri="{FF2B5EF4-FFF2-40B4-BE49-F238E27FC236}">
                <a16:creationId xmlns:a16="http://schemas.microsoft.com/office/drawing/2014/main" id="{1370E76C-801A-B230-6CCB-CC88F5EAA8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39098" y="4239354"/>
            <a:ext cx="717335" cy="71733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Conector recto 11">
            <a:extLst>
              <a:ext uri="{FF2B5EF4-FFF2-40B4-BE49-F238E27FC236}">
                <a16:creationId xmlns:a16="http://schemas.microsoft.com/office/drawing/2014/main" id="{D7E1A3C5-13AD-002F-9F35-C1F47ECC529B}"/>
              </a:ext>
            </a:extLst>
          </p:cNvPr>
          <p:cNvCxnSpPr/>
          <p:nvPr/>
        </p:nvCxnSpPr>
        <p:spPr>
          <a:xfrm>
            <a:off x="5197642" y="3480909"/>
            <a:ext cx="3497179" cy="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13" name="Conector recto 12">
            <a:extLst>
              <a:ext uri="{FF2B5EF4-FFF2-40B4-BE49-F238E27FC236}">
                <a16:creationId xmlns:a16="http://schemas.microsoft.com/office/drawing/2014/main" id="{63D557B8-480C-D274-219B-166DB86C26A7}"/>
              </a:ext>
            </a:extLst>
          </p:cNvPr>
          <p:cNvCxnSpPr/>
          <p:nvPr/>
        </p:nvCxnSpPr>
        <p:spPr>
          <a:xfrm>
            <a:off x="5197642" y="5799644"/>
            <a:ext cx="3497179" cy="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pic>
        <p:nvPicPr>
          <p:cNvPr id="14" name="Imagen 13" descr="Interfaz de usuario gráfica, Texto, Aplicación&#10;&#10;El contenido generado por IA puede ser incorrecto.">
            <a:hlinkClick r:id="rId6" action="ppaction://hlinkfile"/>
            <a:extLst>
              <a:ext uri="{FF2B5EF4-FFF2-40B4-BE49-F238E27FC236}">
                <a16:creationId xmlns:a16="http://schemas.microsoft.com/office/drawing/2014/main" id="{2D0C9A9C-78D3-743F-153E-821300E7B5F0}"/>
              </a:ext>
            </a:extLst>
          </p:cNvPr>
          <p:cNvPicPr>
            <a:picLocks noChangeAspect="1"/>
          </p:cNvPicPr>
          <p:nvPr/>
        </p:nvPicPr>
        <p:blipFill>
          <a:blip r:embed="rId7"/>
          <a:stretch>
            <a:fillRect/>
          </a:stretch>
        </p:blipFill>
        <p:spPr>
          <a:xfrm>
            <a:off x="5617742" y="998606"/>
            <a:ext cx="2446966" cy="2366665"/>
          </a:xfrm>
          <a:prstGeom prst="rect">
            <a:avLst/>
          </a:prstGeom>
        </p:spPr>
      </p:pic>
      <p:pic>
        <p:nvPicPr>
          <p:cNvPr id="15" name="Imagen 14" descr="Un grupo de personas con traje de color negro&#10;&#10;El contenido generado por IA puede ser incorrecto.">
            <a:hlinkClick r:id="rId8" action="ppaction://hlinkpres?slideindex=1&amp;slidetitle="/>
            <a:extLst>
              <a:ext uri="{FF2B5EF4-FFF2-40B4-BE49-F238E27FC236}">
                <a16:creationId xmlns:a16="http://schemas.microsoft.com/office/drawing/2014/main" id="{30E7B34F-883C-8214-AB08-C91CFD5CA833}"/>
              </a:ext>
            </a:extLst>
          </p:cNvPr>
          <p:cNvPicPr>
            <a:picLocks noChangeAspect="1"/>
          </p:cNvPicPr>
          <p:nvPr/>
        </p:nvPicPr>
        <p:blipFill>
          <a:blip r:embed="rId9"/>
          <a:stretch>
            <a:fillRect/>
          </a:stretch>
        </p:blipFill>
        <p:spPr>
          <a:xfrm>
            <a:off x="5683175" y="3646714"/>
            <a:ext cx="2381533" cy="2037289"/>
          </a:xfrm>
          <a:prstGeom prst="rect">
            <a:avLst/>
          </a:prstGeom>
        </p:spPr>
      </p:pic>
    </p:spTree>
    <p:extLst>
      <p:ext uri="{BB962C8B-B14F-4D97-AF65-F5344CB8AC3E}">
        <p14:creationId xmlns:p14="http://schemas.microsoft.com/office/powerpoint/2010/main" val="1765674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
                                        <p:tgtEl>
                                          <p:spTgt spid="2"/>
                                        </p:tgtEl>
                                      </p:cBhvr>
                                    </p:animEffect>
                                  </p:childTnLst>
                                </p:cTn>
                              </p:par>
                            </p:childTnLst>
                          </p:cTn>
                        </p:par>
                        <p:par>
                          <p:cTn id="8" fill="hold">
                            <p:stCondLst>
                              <p:cond delay="2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2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2">
          <a:extLst>
            <a:ext uri="{FF2B5EF4-FFF2-40B4-BE49-F238E27FC236}">
              <a16:creationId xmlns:a16="http://schemas.microsoft.com/office/drawing/2014/main" id="{430877AC-C346-FDC1-1A67-954B79EB9C51}"/>
            </a:ext>
          </a:extLst>
        </p:cNvPr>
        <p:cNvGrpSpPr/>
        <p:nvPr/>
      </p:nvGrpSpPr>
      <p:grpSpPr>
        <a:xfrm>
          <a:off x="0" y="0"/>
          <a:ext cx="0" cy="0"/>
          <a:chOff x="0" y="0"/>
          <a:chExt cx="0" cy="0"/>
        </a:xfrm>
      </p:grpSpPr>
      <p:pic>
        <p:nvPicPr>
          <p:cNvPr id="123" name="Google Shape;123;p4">
            <a:extLst>
              <a:ext uri="{FF2B5EF4-FFF2-40B4-BE49-F238E27FC236}">
                <a16:creationId xmlns:a16="http://schemas.microsoft.com/office/drawing/2014/main" id="{13338F0E-1800-7B93-5C13-03FB4921E672}"/>
              </a:ext>
            </a:extLst>
          </p:cNvPr>
          <p:cNvPicPr preferRelativeResize="0"/>
          <p:nvPr/>
        </p:nvPicPr>
        <p:blipFill rotWithShape="1">
          <a:blip r:embed="rId3">
            <a:alphaModFix/>
          </a:blip>
          <a:srcRect l="53416"/>
          <a:stretch/>
        </p:blipFill>
        <p:spPr>
          <a:xfrm>
            <a:off x="0" y="275896"/>
            <a:ext cx="1010400" cy="426965"/>
          </a:xfrm>
          <a:prstGeom prst="rect">
            <a:avLst/>
          </a:prstGeom>
          <a:noFill/>
          <a:ln>
            <a:noFill/>
          </a:ln>
        </p:spPr>
      </p:pic>
      <p:sp>
        <p:nvSpPr>
          <p:cNvPr id="124" name="Google Shape;124;p4">
            <a:extLst>
              <a:ext uri="{FF2B5EF4-FFF2-40B4-BE49-F238E27FC236}">
                <a16:creationId xmlns:a16="http://schemas.microsoft.com/office/drawing/2014/main" id="{EC2FA1A8-57F2-1941-8100-83B0CE776D93}"/>
              </a:ext>
            </a:extLst>
          </p:cNvPr>
          <p:cNvSpPr txBox="1"/>
          <p:nvPr/>
        </p:nvSpPr>
        <p:spPr>
          <a:xfrm>
            <a:off x="1010400" y="195139"/>
            <a:ext cx="490945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C" sz="3600" b="1" dirty="0">
                <a:solidFill>
                  <a:srgbClr val="2D2D93"/>
                </a:solidFill>
                <a:latin typeface="Arial"/>
                <a:ea typeface="Arial"/>
                <a:cs typeface="Arial"/>
                <a:sym typeface="Arial"/>
              </a:rPr>
              <a:t>Entrega</a:t>
            </a:r>
            <a:endParaRPr dirty="0"/>
          </a:p>
        </p:txBody>
      </p:sp>
      <p:sp>
        <p:nvSpPr>
          <p:cNvPr id="2" name="CuadroTexto 1">
            <a:extLst>
              <a:ext uri="{FF2B5EF4-FFF2-40B4-BE49-F238E27FC236}">
                <a16:creationId xmlns:a16="http://schemas.microsoft.com/office/drawing/2014/main" id="{AC963FE9-E024-6E4D-5603-E1978E3C6AFB}"/>
              </a:ext>
            </a:extLst>
          </p:cNvPr>
          <p:cNvSpPr txBox="1"/>
          <p:nvPr/>
        </p:nvSpPr>
        <p:spPr>
          <a:xfrm>
            <a:off x="372743" y="711083"/>
            <a:ext cx="11433175" cy="5878532"/>
          </a:xfrm>
          <a:prstGeom prst="rect">
            <a:avLst/>
          </a:prstGeom>
          <a:noFill/>
        </p:spPr>
        <p:txBody>
          <a:bodyPr>
            <a:spAutoFit/>
          </a:bodyPr>
          <a:lstStyle/>
          <a:p>
            <a:pPr>
              <a:defRPr/>
            </a:pPr>
            <a:r>
              <a:rPr lang="es-EC" sz="1200" dirty="0"/>
              <a:t>CONSOLIDACIÓN  Viceministerio, Subsecretaría, Coordinación General y las Direcciones y remitirse en archivo Word (Informe narrativo) y presentación en Power Point editables.</a:t>
            </a:r>
          </a:p>
          <a:p>
            <a:pPr>
              <a:defRPr/>
            </a:pPr>
            <a:endParaRPr lang="es-EC" sz="1200" dirty="0"/>
          </a:p>
          <a:p>
            <a:pPr>
              <a:defRPr/>
            </a:pPr>
            <a:r>
              <a:rPr lang="es-EC" b="1" dirty="0">
                <a:solidFill>
                  <a:schemeClr val="tx2">
                    <a:lumMod val="25000"/>
                  </a:schemeClr>
                </a:solidFill>
              </a:rPr>
              <a:t>¿Quiénes entregan consolidado de todas sus áreas vía Quipux? </a:t>
            </a:r>
          </a:p>
          <a:p>
            <a:pPr>
              <a:defRPr/>
            </a:pPr>
            <a:endParaRPr lang="es-EC" sz="1200" dirty="0"/>
          </a:p>
          <a:p>
            <a:pPr>
              <a:defRPr/>
            </a:pPr>
            <a:r>
              <a:rPr lang="es-EC" sz="1200" dirty="0"/>
              <a:t>Viceministerio de Seguridad Pública y Ciudadana</a:t>
            </a:r>
          </a:p>
          <a:p>
            <a:pPr>
              <a:defRPr/>
            </a:pPr>
            <a:r>
              <a:rPr lang="es-EC" sz="1200" dirty="0"/>
              <a:t>	Subsecretarias</a:t>
            </a:r>
          </a:p>
          <a:p>
            <a:pPr>
              <a:defRPr/>
            </a:pPr>
            <a:r>
              <a:rPr lang="es-EC" sz="1200" dirty="0"/>
              <a:t>		Direcciones</a:t>
            </a:r>
          </a:p>
          <a:p>
            <a:pPr>
              <a:defRPr/>
            </a:pPr>
            <a:r>
              <a:rPr lang="es-EC" sz="1200" dirty="0"/>
              <a:t>Coordinación General Administrativa Financiera - CGAF </a:t>
            </a:r>
          </a:p>
          <a:p>
            <a:pPr>
              <a:defRPr/>
            </a:pPr>
            <a:r>
              <a:rPr lang="es-EC" sz="1200" dirty="0"/>
              <a:t>		Direcciones</a:t>
            </a:r>
          </a:p>
          <a:p>
            <a:pPr>
              <a:defRPr/>
            </a:pPr>
            <a:r>
              <a:rPr lang="es-EC" sz="1200" dirty="0"/>
              <a:t>Coordinación General de Tecnologías de la Información y Comunicación – CGTIC</a:t>
            </a:r>
          </a:p>
          <a:p>
            <a:pPr>
              <a:defRPr/>
            </a:pPr>
            <a:r>
              <a:rPr lang="es-EC" sz="1200" dirty="0"/>
              <a:t>		 Direcciones</a:t>
            </a:r>
          </a:p>
          <a:p>
            <a:pPr>
              <a:defRPr/>
            </a:pPr>
            <a:r>
              <a:rPr lang="es-EC" sz="1200" dirty="0"/>
              <a:t>Coordinación General de Asesoría Jurídica - CGAJ </a:t>
            </a:r>
          </a:p>
          <a:p>
            <a:pPr>
              <a:defRPr/>
            </a:pPr>
            <a:r>
              <a:rPr lang="es-EC" sz="1200" dirty="0"/>
              <a:t>		 Direcciones</a:t>
            </a:r>
          </a:p>
          <a:p>
            <a:pPr>
              <a:defRPr/>
            </a:pPr>
            <a:r>
              <a:rPr lang="es-EC" sz="1200" dirty="0"/>
              <a:t>Coordinación General de Planificación y Gestión Estratégica</a:t>
            </a:r>
          </a:p>
          <a:p>
            <a:pPr>
              <a:defRPr/>
            </a:pPr>
            <a:r>
              <a:rPr lang="es-EC" sz="1200" dirty="0"/>
              <a:t>		Direcciones</a:t>
            </a:r>
          </a:p>
          <a:p>
            <a:pPr>
              <a:defRPr/>
            </a:pPr>
            <a:r>
              <a:rPr lang="es-EC" sz="1200" dirty="0"/>
              <a:t>Coordinación de Despacho</a:t>
            </a:r>
          </a:p>
          <a:p>
            <a:pPr>
              <a:defRPr/>
            </a:pPr>
            <a:r>
              <a:rPr lang="es-EC" sz="1200" dirty="0"/>
              <a:t>Dirección de Comunicación Social </a:t>
            </a:r>
          </a:p>
          <a:p>
            <a:pPr>
              <a:defRPr/>
            </a:pPr>
            <a:r>
              <a:rPr lang="es-EC" sz="1200" dirty="0"/>
              <a:t>Dirección de Asuntos Internacionales </a:t>
            </a:r>
          </a:p>
          <a:p>
            <a:pPr>
              <a:defRPr/>
            </a:pPr>
            <a:r>
              <a:rPr lang="es-EC" sz="1200" dirty="0"/>
              <a:t>Dirección de Auditoría Interna</a:t>
            </a:r>
          </a:p>
          <a:p>
            <a:pPr>
              <a:defRPr/>
            </a:pPr>
            <a:r>
              <a:rPr lang="es-EC" sz="1200" dirty="0"/>
              <a:t>Gerencias de Proyectos</a:t>
            </a:r>
          </a:p>
          <a:p>
            <a:pPr>
              <a:defRPr/>
            </a:pPr>
            <a:endParaRPr lang="es-EC" sz="1200" dirty="0"/>
          </a:p>
          <a:p>
            <a:pPr>
              <a:defRPr/>
            </a:pPr>
            <a:r>
              <a:rPr lang="es-EC" b="1" dirty="0">
                <a:solidFill>
                  <a:schemeClr val="tx2">
                    <a:lumMod val="25000"/>
                  </a:schemeClr>
                </a:solidFill>
              </a:rPr>
              <a:t>¿A quién va dirigido el Quipux? </a:t>
            </a:r>
          </a:p>
          <a:p>
            <a:pPr>
              <a:defRPr/>
            </a:pPr>
            <a:r>
              <a:rPr lang="es-EC" sz="1200" dirty="0"/>
              <a:t>Destinatario: Pablo Rivera, Coordinador General de Planificación y Gestión Estratégica </a:t>
            </a:r>
          </a:p>
          <a:p>
            <a:pPr>
              <a:defRPr/>
            </a:pPr>
            <a:r>
              <a:rPr lang="es-EC" sz="1200" dirty="0"/>
              <a:t>Copia: Mauricio Silva Director de Planificación y Seguimiento;  Miguel Castillo Analista de Información y Seguimiento</a:t>
            </a:r>
          </a:p>
          <a:p>
            <a:pPr>
              <a:defRPr/>
            </a:pPr>
            <a:r>
              <a:rPr lang="es-EC" sz="1200" dirty="0"/>
              <a:t> </a:t>
            </a:r>
          </a:p>
          <a:p>
            <a:pPr>
              <a:defRPr/>
            </a:pPr>
            <a:r>
              <a:rPr lang="es-EC" sz="1200" b="1" dirty="0">
                <a:solidFill>
                  <a:schemeClr val="tx2">
                    <a:lumMod val="25000"/>
                  </a:schemeClr>
                </a:solidFill>
              </a:rPr>
              <a:t>PLAZO DE ENTREGA </a:t>
            </a:r>
          </a:p>
          <a:p>
            <a:pPr>
              <a:defRPr/>
            </a:pPr>
            <a:endParaRPr lang="es-EC" sz="1200" b="1" dirty="0">
              <a:solidFill>
                <a:schemeClr val="accent1">
                  <a:lumMod val="50000"/>
                </a:schemeClr>
              </a:solidFill>
            </a:endParaRPr>
          </a:p>
          <a:p>
            <a:pPr algn="just">
              <a:defRPr/>
            </a:pPr>
            <a:r>
              <a:rPr lang="es-EC" sz="1200" dirty="0"/>
              <a:t>La información tanto informe narrativo (Word) y presentación PPT cuya información contiene el reporte de las áreas del periodo 01 de enero al 31 de diciembre de 2024, deberá ser remitida vía Quipux por cada uno de los responsables señalados en el punto anterior, hasta el jueves 22 de enero de 2026, de manera </a:t>
            </a:r>
            <a:r>
              <a:rPr lang="es-EC" sz="1200" b="1" dirty="0">
                <a:solidFill>
                  <a:schemeClr val="accent2">
                    <a:lumMod val="75000"/>
                  </a:schemeClr>
                </a:solidFill>
              </a:rPr>
              <a:t>impostergable.</a:t>
            </a:r>
          </a:p>
        </p:txBody>
      </p:sp>
    </p:spTree>
    <p:extLst>
      <p:ext uri="{BB962C8B-B14F-4D97-AF65-F5344CB8AC3E}">
        <p14:creationId xmlns:p14="http://schemas.microsoft.com/office/powerpoint/2010/main" val="4722615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8">
          <a:extLst>
            <a:ext uri="{FF2B5EF4-FFF2-40B4-BE49-F238E27FC236}">
              <a16:creationId xmlns:a16="http://schemas.microsoft.com/office/drawing/2014/main" id="{DB9422D0-111A-938E-9B4A-2476895949B6}"/>
            </a:ext>
          </a:extLst>
        </p:cNvPr>
        <p:cNvGrpSpPr/>
        <p:nvPr/>
      </p:nvGrpSpPr>
      <p:grpSpPr>
        <a:xfrm>
          <a:off x="0" y="0"/>
          <a:ext cx="0" cy="0"/>
          <a:chOff x="0" y="0"/>
          <a:chExt cx="0" cy="0"/>
        </a:xfrm>
      </p:grpSpPr>
      <p:pic>
        <p:nvPicPr>
          <p:cNvPr id="3" name="Imagen 2">
            <a:extLst>
              <a:ext uri="{FF2B5EF4-FFF2-40B4-BE49-F238E27FC236}">
                <a16:creationId xmlns:a16="http://schemas.microsoft.com/office/drawing/2014/main" id="{0D59F52E-E605-79D7-C51D-196D757EFC4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19" name="Google Shape;119;p4">
            <a:extLst>
              <a:ext uri="{FF2B5EF4-FFF2-40B4-BE49-F238E27FC236}">
                <a16:creationId xmlns:a16="http://schemas.microsoft.com/office/drawing/2014/main" id="{D8D3BF3B-5C7A-955E-B1D3-269731477AEC}"/>
              </a:ext>
            </a:extLst>
          </p:cNvPr>
          <p:cNvSpPr txBox="1"/>
          <p:nvPr/>
        </p:nvSpPr>
        <p:spPr>
          <a:xfrm>
            <a:off x="625667" y="231150"/>
            <a:ext cx="5275385" cy="47701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s-EC" sz="2500" dirty="0">
                <a:solidFill>
                  <a:srgbClr val="4C3DA8"/>
                </a:solidFill>
              </a:rPr>
              <a:t>Lineamientos</a:t>
            </a:r>
            <a:endParaRPr lang="es-EC" sz="2500" u="none" strike="noStrike" cap="none" noProof="0" dirty="0">
              <a:solidFill>
                <a:srgbClr val="4C3DA8"/>
              </a:solidFill>
              <a:ea typeface="Arial"/>
              <a:sym typeface="Arial"/>
            </a:endParaRPr>
          </a:p>
        </p:txBody>
      </p:sp>
      <p:pic>
        <p:nvPicPr>
          <p:cNvPr id="7" name="Imagen 6">
            <a:extLst>
              <a:ext uri="{FF2B5EF4-FFF2-40B4-BE49-F238E27FC236}">
                <a16:creationId xmlns:a16="http://schemas.microsoft.com/office/drawing/2014/main" id="{B7EA7899-211B-B2E8-6187-6F729B799D47}"/>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8233756" y="6107271"/>
            <a:ext cx="3585501" cy="718469"/>
          </a:xfrm>
          <a:prstGeom prst="rect">
            <a:avLst/>
          </a:prstGeom>
        </p:spPr>
      </p:pic>
      <p:sp>
        <p:nvSpPr>
          <p:cNvPr id="2" name="CuadroTexto 1">
            <a:extLst>
              <a:ext uri="{FF2B5EF4-FFF2-40B4-BE49-F238E27FC236}">
                <a16:creationId xmlns:a16="http://schemas.microsoft.com/office/drawing/2014/main" id="{9E0A6D40-775E-E1ED-AF30-E709438CC52A}"/>
              </a:ext>
            </a:extLst>
          </p:cNvPr>
          <p:cNvSpPr txBox="1"/>
          <p:nvPr/>
        </p:nvSpPr>
        <p:spPr>
          <a:xfrm>
            <a:off x="372743" y="711083"/>
            <a:ext cx="11433175" cy="5878532"/>
          </a:xfrm>
          <a:prstGeom prst="rect">
            <a:avLst/>
          </a:prstGeom>
          <a:noFill/>
        </p:spPr>
        <p:txBody>
          <a:bodyPr>
            <a:spAutoFit/>
          </a:bodyPr>
          <a:lstStyle/>
          <a:p>
            <a:pPr>
              <a:defRPr/>
            </a:pPr>
            <a:r>
              <a:rPr lang="es-EC" sz="1200" dirty="0"/>
              <a:t>CONSOLIDACIÓN  Viceministerio, Subsecretaría, Coordinación General y las Direcciones y remitirse en archivo Word (Informe narrativo) y presentación en Power Point editables.</a:t>
            </a:r>
          </a:p>
          <a:p>
            <a:pPr>
              <a:defRPr/>
            </a:pPr>
            <a:endParaRPr lang="es-EC" sz="1200" dirty="0"/>
          </a:p>
          <a:p>
            <a:pPr>
              <a:defRPr/>
            </a:pPr>
            <a:r>
              <a:rPr lang="es-EC" b="1" dirty="0">
                <a:solidFill>
                  <a:schemeClr val="tx2">
                    <a:lumMod val="25000"/>
                  </a:schemeClr>
                </a:solidFill>
              </a:rPr>
              <a:t>¿Quiénes entregan consolidado de todas sus áreas vía Quipux? </a:t>
            </a:r>
          </a:p>
          <a:p>
            <a:pPr>
              <a:defRPr/>
            </a:pPr>
            <a:endParaRPr lang="es-EC" sz="1200" dirty="0"/>
          </a:p>
          <a:p>
            <a:pPr>
              <a:defRPr/>
            </a:pPr>
            <a:r>
              <a:rPr lang="es-EC" sz="1200" dirty="0"/>
              <a:t>Viceministerio de Seguridad Pública y Ciudadana</a:t>
            </a:r>
          </a:p>
          <a:p>
            <a:pPr>
              <a:defRPr/>
            </a:pPr>
            <a:r>
              <a:rPr lang="es-EC" sz="1200" dirty="0"/>
              <a:t>	Subsecretarias</a:t>
            </a:r>
          </a:p>
          <a:p>
            <a:pPr>
              <a:defRPr/>
            </a:pPr>
            <a:r>
              <a:rPr lang="es-EC" sz="1200" dirty="0"/>
              <a:t>		Direcciones</a:t>
            </a:r>
          </a:p>
          <a:p>
            <a:pPr>
              <a:defRPr/>
            </a:pPr>
            <a:r>
              <a:rPr lang="es-EC" sz="1200" dirty="0"/>
              <a:t>Coordinación General Administrativa Financiera - CGAF </a:t>
            </a:r>
          </a:p>
          <a:p>
            <a:pPr>
              <a:defRPr/>
            </a:pPr>
            <a:r>
              <a:rPr lang="es-EC" sz="1200" dirty="0"/>
              <a:t>		Direcciones</a:t>
            </a:r>
          </a:p>
          <a:p>
            <a:pPr>
              <a:defRPr/>
            </a:pPr>
            <a:r>
              <a:rPr lang="es-EC" sz="1200" dirty="0"/>
              <a:t>Coordinación General de Tecnologías de la Información y Comunicación – CGTIC</a:t>
            </a:r>
          </a:p>
          <a:p>
            <a:pPr>
              <a:defRPr/>
            </a:pPr>
            <a:r>
              <a:rPr lang="es-EC" sz="1200" dirty="0"/>
              <a:t>		 Direcciones</a:t>
            </a:r>
          </a:p>
          <a:p>
            <a:pPr>
              <a:defRPr/>
            </a:pPr>
            <a:r>
              <a:rPr lang="es-EC" sz="1200" dirty="0"/>
              <a:t>Coordinación General de Asesoría Jurídica - CGAJ </a:t>
            </a:r>
          </a:p>
          <a:p>
            <a:pPr>
              <a:defRPr/>
            </a:pPr>
            <a:r>
              <a:rPr lang="es-EC" sz="1200" dirty="0"/>
              <a:t>		 Direcciones</a:t>
            </a:r>
          </a:p>
          <a:p>
            <a:pPr>
              <a:defRPr/>
            </a:pPr>
            <a:r>
              <a:rPr lang="es-EC" sz="1200" dirty="0"/>
              <a:t>Coordinación General de Planificación y Gestión Estratégica</a:t>
            </a:r>
          </a:p>
          <a:p>
            <a:pPr>
              <a:defRPr/>
            </a:pPr>
            <a:r>
              <a:rPr lang="es-EC" sz="1200" dirty="0"/>
              <a:t>		Direcciones</a:t>
            </a:r>
          </a:p>
          <a:p>
            <a:pPr>
              <a:defRPr/>
            </a:pPr>
            <a:r>
              <a:rPr lang="es-EC" sz="1200" dirty="0"/>
              <a:t>Coordinación de Despacho</a:t>
            </a:r>
          </a:p>
          <a:p>
            <a:pPr>
              <a:defRPr/>
            </a:pPr>
            <a:r>
              <a:rPr lang="es-EC" sz="1200" dirty="0"/>
              <a:t>Dirección de Comunicación Social </a:t>
            </a:r>
          </a:p>
          <a:p>
            <a:pPr>
              <a:defRPr/>
            </a:pPr>
            <a:r>
              <a:rPr lang="es-EC" sz="1200" dirty="0"/>
              <a:t>Dirección de Asuntos Internacionales </a:t>
            </a:r>
          </a:p>
          <a:p>
            <a:pPr>
              <a:defRPr/>
            </a:pPr>
            <a:r>
              <a:rPr lang="es-EC" sz="1200" dirty="0"/>
              <a:t>Dirección de Auditoría Interna</a:t>
            </a:r>
          </a:p>
          <a:p>
            <a:pPr>
              <a:defRPr/>
            </a:pPr>
            <a:r>
              <a:rPr lang="es-EC" sz="1200" dirty="0"/>
              <a:t>Gerencia de Proyecto</a:t>
            </a:r>
          </a:p>
          <a:p>
            <a:pPr>
              <a:defRPr/>
            </a:pPr>
            <a:endParaRPr lang="es-EC" sz="1200" dirty="0"/>
          </a:p>
          <a:p>
            <a:pPr>
              <a:defRPr/>
            </a:pPr>
            <a:r>
              <a:rPr lang="es-EC" b="1" dirty="0">
                <a:solidFill>
                  <a:schemeClr val="tx2">
                    <a:lumMod val="25000"/>
                  </a:schemeClr>
                </a:solidFill>
              </a:rPr>
              <a:t>¿A quién va dirigido el Quipux? </a:t>
            </a:r>
          </a:p>
          <a:p>
            <a:pPr>
              <a:defRPr/>
            </a:pPr>
            <a:r>
              <a:rPr lang="es-EC" sz="1200" dirty="0"/>
              <a:t>Destinatario: Pablo Rivera, Coordinador General de Planificación y Gestión Estratégica </a:t>
            </a:r>
          </a:p>
          <a:p>
            <a:pPr>
              <a:defRPr/>
            </a:pPr>
            <a:r>
              <a:rPr lang="es-EC" sz="1200" dirty="0"/>
              <a:t>Copia: Mauricio Silva Director de Planificación y Seguimiento;  Miguel Castillo Analista de Información y Seguimiento</a:t>
            </a:r>
          </a:p>
          <a:p>
            <a:pPr>
              <a:defRPr/>
            </a:pPr>
            <a:r>
              <a:rPr lang="es-EC" sz="1200" dirty="0"/>
              <a:t> </a:t>
            </a:r>
          </a:p>
          <a:p>
            <a:pPr>
              <a:defRPr/>
            </a:pPr>
            <a:r>
              <a:rPr lang="es-EC" sz="1200" b="1" dirty="0">
                <a:solidFill>
                  <a:schemeClr val="tx2">
                    <a:lumMod val="25000"/>
                  </a:schemeClr>
                </a:solidFill>
              </a:rPr>
              <a:t>PLAZO DE ENTREGA </a:t>
            </a:r>
          </a:p>
          <a:p>
            <a:pPr>
              <a:defRPr/>
            </a:pPr>
            <a:endParaRPr lang="es-EC" sz="1200" b="1" dirty="0">
              <a:solidFill>
                <a:schemeClr val="accent1">
                  <a:lumMod val="50000"/>
                </a:schemeClr>
              </a:solidFill>
            </a:endParaRPr>
          </a:p>
          <a:p>
            <a:pPr>
              <a:defRPr/>
            </a:pPr>
            <a:r>
              <a:rPr lang="es-EC" sz="1200" dirty="0"/>
              <a:t>La información tanto informe narrativo (Word) y presentación PPT cuya información contiene el reporte de las áreas del periodo 01 de enero al 31 de diciembre de 2024, deberá ser remitida vía Quipux por cada uno de los responsables señalados en el punto anterior, hasta el miércoles 07</a:t>
            </a:r>
          </a:p>
          <a:p>
            <a:pPr>
              <a:defRPr/>
            </a:pPr>
            <a:r>
              <a:rPr lang="es-EC" sz="1200" dirty="0"/>
              <a:t> de abril de 2025, de manera </a:t>
            </a:r>
            <a:r>
              <a:rPr lang="es-EC" sz="1200" b="1" dirty="0">
                <a:solidFill>
                  <a:schemeClr val="accent2">
                    <a:lumMod val="75000"/>
                  </a:schemeClr>
                </a:solidFill>
              </a:rPr>
              <a:t>impostergable.</a:t>
            </a:r>
          </a:p>
        </p:txBody>
      </p:sp>
    </p:spTree>
    <p:extLst>
      <p:ext uri="{BB962C8B-B14F-4D97-AF65-F5344CB8AC3E}">
        <p14:creationId xmlns:p14="http://schemas.microsoft.com/office/powerpoint/2010/main" val="3618247079"/>
      </p:ext>
    </p:extLst>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2575</TotalTime>
  <Words>1107</Words>
  <Application>Microsoft Office PowerPoint</Application>
  <PresentationFormat>Panorámica</PresentationFormat>
  <Paragraphs>125</Paragraphs>
  <Slides>10</Slides>
  <Notes>10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10</vt:i4>
      </vt:variant>
    </vt:vector>
  </HeadingPairs>
  <TitlesOfParts>
    <vt:vector size="14" baseType="lpstr">
      <vt:lpstr>Arial</vt:lpstr>
      <vt:lpstr>Calibri</vt:lpstr>
      <vt:lpstr>Segoe</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cajasmarcia@gmail.com</dc:creator>
  <cp:lastModifiedBy>Miguel Angel Castillo Rea</cp:lastModifiedBy>
  <cp:revision>66</cp:revision>
  <dcterms:created xsi:type="dcterms:W3CDTF">2021-05-27T23:45:58Z</dcterms:created>
  <dcterms:modified xsi:type="dcterms:W3CDTF">2026-01-12T19:26:57Z</dcterms:modified>
</cp:coreProperties>
</file>