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62" r:id="rId2"/>
    <p:sldId id="364" r:id="rId3"/>
    <p:sldId id="363" r:id="rId4"/>
    <p:sldId id="366" r:id="rId5"/>
    <p:sldId id="367" r:id="rId6"/>
    <p:sldId id="368" r:id="rId7"/>
    <p:sldId id="369" r:id="rId8"/>
    <p:sldId id="370" r:id="rId9"/>
    <p:sldId id="260"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gfsQybd2hes5qMfd625ajkgi9x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9EE6"/>
    <a:srgbClr val="6373BA"/>
    <a:srgbClr val="4C3DA8"/>
    <a:srgbClr val="90C4E8"/>
    <a:srgbClr val="E8E8E8"/>
    <a:srgbClr val="C5D3FF"/>
    <a:srgbClr val="FFFFFF"/>
    <a:srgbClr val="D4D4D4"/>
    <a:srgbClr val="2CB5E0"/>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8"/>
    <p:restoredTop sz="94674"/>
  </p:normalViewPr>
  <p:slideViewPr>
    <p:cSldViewPr snapToGrid="0">
      <p:cViewPr varScale="1">
        <p:scale>
          <a:sx n="64" d="100"/>
          <a:sy n="64" d="100"/>
        </p:scale>
        <p:origin x="77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C" sz="1200" b="0" i="0" u="none" strike="noStrike" cap="none">
                <a:solidFill>
                  <a:schemeClr val="dk1"/>
                </a:solidFill>
                <a:latin typeface="Calibri"/>
                <a:ea typeface="Calibri"/>
                <a:cs typeface="Calibri"/>
                <a:sym typeface="Calibri"/>
              </a:rPr>
              <a:t>‹Nº›</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33093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7AEA061-A1DE-AF96-54B3-6CE50D4623A2}"/>
            </a:ext>
          </a:extLst>
        </p:cNvPr>
        <p:cNvGrpSpPr/>
        <p:nvPr/>
      </p:nvGrpSpPr>
      <p:grpSpPr>
        <a:xfrm>
          <a:off x="0" y="0"/>
          <a:ext cx="0" cy="0"/>
          <a:chOff x="0" y="0"/>
          <a:chExt cx="0" cy="0"/>
        </a:xfrm>
      </p:grpSpPr>
      <p:sp>
        <p:nvSpPr>
          <p:cNvPr id="85" name="Google Shape;85;p1:notes">
            <a:extLst>
              <a:ext uri="{FF2B5EF4-FFF2-40B4-BE49-F238E27FC236}">
                <a16:creationId xmlns:a16="http://schemas.microsoft.com/office/drawing/2014/main" id="{F3C00A11-82D5-50D0-0BDF-5E487D448E4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a:extLst>
              <a:ext uri="{FF2B5EF4-FFF2-40B4-BE49-F238E27FC236}">
                <a16:creationId xmlns:a16="http://schemas.microsoft.com/office/drawing/2014/main" id="{A2DD90B1-3D37-E634-788E-7EEDD55C908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C" dirty="0"/>
              <a:t>PORTADA 1: SOLO AGREGAR EL TÍTULO DE LA PRESENTACIÓN Y CAMBIAR EL NOMBRE DE LA INSTITUCIÓN</a:t>
            </a:r>
            <a:endParaRPr dirty="0"/>
          </a:p>
        </p:txBody>
      </p:sp>
      <p:sp>
        <p:nvSpPr>
          <p:cNvPr id="87" name="Google Shape;87;p1:notes">
            <a:extLst>
              <a:ext uri="{FF2B5EF4-FFF2-40B4-BE49-F238E27FC236}">
                <a16:creationId xmlns:a16="http://schemas.microsoft.com/office/drawing/2014/main" id="{A9A833ED-D571-D36A-87EA-3EA1CBF32522}"/>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t>1</a:t>
            </a:fld>
            <a:endParaRPr dirty="0"/>
          </a:p>
        </p:txBody>
      </p:sp>
    </p:spTree>
    <p:extLst>
      <p:ext uri="{BB962C8B-B14F-4D97-AF65-F5344CB8AC3E}">
        <p14:creationId xmlns:p14="http://schemas.microsoft.com/office/powerpoint/2010/main" val="3193344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a:extLst>
            <a:ext uri="{FF2B5EF4-FFF2-40B4-BE49-F238E27FC236}">
              <a16:creationId xmlns:a16="http://schemas.microsoft.com/office/drawing/2014/main" id="{9AAE3B3D-5519-9BAE-965F-8AAEEF1FAD8E}"/>
            </a:ext>
          </a:extLst>
        </p:cNvPr>
        <p:cNvGrpSpPr/>
        <p:nvPr/>
      </p:nvGrpSpPr>
      <p:grpSpPr>
        <a:xfrm>
          <a:off x="0" y="0"/>
          <a:ext cx="0" cy="0"/>
          <a:chOff x="0" y="0"/>
          <a:chExt cx="0" cy="0"/>
        </a:xfrm>
      </p:grpSpPr>
      <p:sp>
        <p:nvSpPr>
          <p:cNvPr id="120" name="Google Shape;120;p4:notes">
            <a:extLst>
              <a:ext uri="{FF2B5EF4-FFF2-40B4-BE49-F238E27FC236}">
                <a16:creationId xmlns:a16="http://schemas.microsoft.com/office/drawing/2014/main" id="{798014C7-FE52-86FB-AED5-9BBB18722AD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a:extLst>
              <a:ext uri="{FF2B5EF4-FFF2-40B4-BE49-F238E27FC236}">
                <a16:creationId xmlns:a16="http://schemas.microsoft.com/office/drawing/2014/main" id="{4D6CEA94-512C-4558-9760-5AE40EF8DBA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247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a:extLst>
            <a:ext uri="{FF2B5EF4-FFF2-40B4-BE49-F238E27FC236}">
              <a16:creationId xmlns:a16="http://schemas.microsoft.com/office/drawing/2014/main" id="{E673B602-D110-DEF5-182B-84C6067916FF}"/>
            </a:ext>
          </a:extLst>
        </p:cNvPr>
        <p:cNvGrpSpPr/>
        <p:nvPr/>
      </p:nvGrpSpPr>
      <p:grpSpPr>
        <a:xfrm>
          <a:off x="0" y="0"/>
          <a:ext cx="0" cy="0"/>
          <a:chOff x="0" y="0"/>
          <a:chExt cx="0" cy="0"/>
        </a:xfrm>
      </p:grpSpPr>
      <p:sp>
        <p:nvSpPr>
          <p:cNvPr id="120" name="Google Shape;120;p4:notes">
            <a:extLst>
              <a:ext uri="{FF2B5EF4-FFF2-40B4-BE49-F238E27FC236}">
                <a16:creationId xmlns:a16="http://schemas.microsoft.com/office/drawing/2014/main" id="{19193872-906D-5D05-162B-038B97D7F93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a:extLst>
              <a:ext uri="{FF2B5EF4-FFF2-40B4-BE49-F238E27FC236}">
                <a16:creationId xmlns:a16="http://schemas.microsoft.com/office/drawing/2014/main" id="{61BAFDBE-86B1-EBE2-8360-5CC9A84977E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94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a:extLst>
            <a:ext uri="{FF2B5EF4-FFF2-40B4-BE49-F238E27FC236}">
              <a16:creationId xmlns:a16="http://schemas.microsoft.com/office/drawing/2014/main" id="{517CD718-B58A-4612-3411-410AC70CC52A}"/>
            </a:ext>
          </a:extLst>
        </p:cNvPr>
        <p:cNvGrpSpPr/>
        <p:nvPr/>
      </p:nvGrpSpPr>
      <p:grpSpPr>
        <a:xfrm>
          <a:off x="0" y="0"/>
          <a:ext cx="0" cy="0"/>
          <a:chOff x="0" y="0"/>
          <a:chExt cx="0" cy="0"/>
        </a:xfrm>
      </p:grpSpPr>
      <p:sp>
        <p:nvSpPr>
          <p:cNvPr id="120" name="Google Shape;120;p4:notes">
            <a:extLst>
              <a:ext uri="{FF2B5EF4-FFF2-40B4-BE49-F238E27FC236}">
                <a16:creationId xmlns:a16="http://schemas.microsoft.com/office/drawing/2014/main" id="{B3F43752-FBB1-A52D-1011-C3FE7D934D2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a:extLst>
              <a:ext uri="{FF2B5EF4-FFF2-40B4-BE49-F238E27FC236}">
                <a16:creationId xmlns:a16="http://schemas.microsoft.com/office/drawing/2014/main" id="{C191337C-105C-5C33-AA23-4EEADCB9634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8025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a:extLst>
            <a:ext uri="{FF2B5EF4-FFF2-40B4-BE49-F238E27FC236}">
              <a16:creationId xmlns:a16="http://schemas.microsoft.com/office/drawing/2014/main" id="{7CDEE30D-FDDE-A0A7-049A-EF7087CD3FEA}"/>
            </a:ext>
          </a:extLst>
        </p:cNvPr>
        <p:cNvGrpSpPr/>
        <p:nvPr/>
      </p:nvGrpSpPr>
      <p:grpSpPr>
        <a:xfrm>
          <a:off x="0" y="0"/>
          <a:ext cx="0" cy="0"/>
          <a:chOff x="0" y="0"/>
          <a:chExt cx="0" cy="0"/>
        </a:xfrm>
      </p:grpSpPr>
      <p:sp>
        <p:nvSpPr>
          <p:cNvPr id="120" name="Google Shape;120;p4:notes">
            <a:extLst>
              <a:ext uri="{FF2B5EF4-FFF2-40B4-BE49-F238E27FC236}">
                <a16:creationId xmlns:a16="http://schemas.microsoft.com/office/drawing/2014/main" id="{A1573D10-DF64-A953-86D4-DE9FBDC2CDE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a:extLst>
              <a:ext uri="{FF2B5EF4-FFF2-40B4-BE49-F238E27FC236}">
                <a16:creationId xmlns:a16="http://schemas.microsoft.com/office/drawing/2014/main" id="{FE40D910-0A51-8A03-D734-4D94E87C323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8006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a:extLst>
            <a:ext uri="{FF2B5EF4-FFF2-40B4-BE49-F238E27FC236}">
              <a16:creationId xmlns:a16="http://schemas.microsoft.com/office/drawing/2014/main" id="{5DA5BAF5-30F1-2C18-8238-08D0CA0CACE6}"/>
            </a:ext>
          </a:extLst>
        </p:cNvPr>
        <p:cNvGrpSpPr/>
        <p:nvPr/>
      </p:nvGrpSpPr>
      <p:grpSpPr>
        <a:xfrm>
          <a:off x="0" y="0"/>
          <a:ext cx="0" cy="0"/>
          <a:chOff x="0" y="0"/>
          <a:chExt cx="0" cy="0"/>
        </a:xfrm>
      </p:grpSpPr>
      <p:sp>
        <p:nvSpPr>
          <p:cNvPr id="120" name="Google Shape;120;p4:notes">
            <a:extLst>
              <a:ext uri="{FF2B5EF4-FFF2-40B4-BE49-F238E27FC236}">
                <a16:creationId xmlns:a16="http://schemas.microsoft.com/office/drawing/2014/main" id="{AD36FEEF-539C-359D-FEBE-04A3FD0067F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a:extLst>
              <a:ext uri="{FF2B5EF4-FFF2-40B4-BE49-F238E27FC236}">
                <a16:creationId xmlns:a16="http://schemas.microsoft.com/office/drawing/2014/main" id="{B91ACF32-1CC3-DB42-C3EA-D9822392C4F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3320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a:extLst>
            <a:ext uri="{FF2B5EF4-FFF2-40B4-BE49-F238E27FC236}">
              <a16:creationId xmlns:a16="http://schemas.microsoft.com/office/drawing/2014/main" id="{D9DD0CE4-7533-B34A-204B-84309E3874C9}"/>
            </a:ext>
          </a:extLst>
        </p:cNvPr>
        <p:cNvGrpSpPr/>
        <p:nvPr/>
      </p:nvGrpSpPr>
      <p:grpSpPr>
        <a:xfrm>
          <a:off x="0" y="0"/>
          <a:ext cx="0" cy="0"/>
          <a:chOff x="0" y="0"/>
          <a:chExt cx="0" cy="0"/>
        </a:xfrm>
      </p:grpSpPr>
      <p:sp>
        <p:nvSpPr>
          <p:cNvPr id="120" name="Google Shape;120;p4:notes">
            <a:extLst>
              <a:ext uri="{FF2B5EF4-FFF2-40B4-BE49-F238E27FC236}">
                <a16:creationId xmlns:a16="http://schemas.microsoft.com/office/drawing/2014/main" id="{8BAB5C9D-4443-E7C2-B487-A69C539639E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a:extLst>
              <a:ext uri="{FF2B5EF4-FFF2-40B4-BE49-F238E27FC236}">
                <a16:creationId xmlns:a16="http://schemas.microsoft.com/office/drawing/2014/main" id="{23811B27-DB88-475A-B9AB-0DB78F7CD4B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0291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dirty="0"/>
              <a:t>CIERRE: EL CIERRE DEBERÁ SER DISEÑADO POR CADA INSTITUCIÓN DE ACUERDO AL MODELO</a:t>
            </a:r>
            <a:endParaRPr dirty="0"/>
          </a:p>
        </p:txBody>
      </p:sp>
      <p:sp>
        <p:nvSpPr>
          <p:cNvPr id="125" name="Google Shape;1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 name="Google Shape;1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 name="Google Shape;2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2" name="Google Shape;8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3" name="Google Shape;8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6" name="Google Shape;5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7" name="Google Shape;5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3" name="Google Shape;6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4" name="Google Shape;6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a:spLocks noGrp="1"/>
          </p:cNvSpPr>
          <p:nvPr>
            <p:ph type="pic" idx="2"/>
          </p:nvPr>
        </p:nvSpPr>
        <p:spPr>
          <a:xfrm>
            <a:off x="5183188" y="987425"/>
            <a:ext cx="6172200" cy="4873625"/>
          </a:xfrm>
          <a:prstGeom prst="rect">
            <a:avLst/>
          </a:prstGeom>
          <a:noFill/>
          <a:ln>
            <a:noFill/>
          </a:ln>
        </p:spPr>
      </p:sp>
      <p:sp>
        <p:nvSpPr>
          <p:cNvPr id="68" name="Google Shape;68;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0" name="Google Shape;7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1" name="Google Shape;7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6" name="Google Shape;7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7" name="Google Shape;7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hyperlink" Target="../Formatos%20instrum%20de%20gesti&#243;n%20PRC%202025/Presentaci&#243;n%20PPT.pptx" TargetMode="External"/><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Formatos%20instrum%20de%20gesti&#243;n%20PRC%202025/Informe%20de%20Rendici&#243;n%20de%20Cuentas%202025.docx" TargetMode="External"/><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a:extLst>
            <a:ext uri="{FF2B5EF4-FFF2-40B4-BE49-F238E27FC236}">
              <a16:creationId xmlns:a16="http://schemas.microsoft.com/office/drawing/2014/main" id="{25031D49-6751-802D-2EC6-A6FDE5626446}"/>
            </a:ext>
          </a:extLst>
        </p:cNvPr>
        <p:cNvGrpSpPr/>
        <p:nvPr/>
      </p:nvGrpSpPr>
      <p:grpSpPr>
        <a:xfrm>
          <a:off x="0" y="0"/>
          <a:ext cx="0" cy="0"/>
          <a:chOff x="0" y="0"/>
          <a:chExt cx="0" cy="0"/>
        </a:xfrm>
      </p:grpSpPr>
      <p:pic>
        <p:nvPicPr>
          <p:cNvPr id="2" name="officeArt object">
            <a:extLst>
              <a:ext uri="{FF2B5EF4-FFF2-40B4-BE49-F238E27FC236}">
                <a16:creationId xmlns:a16="http://schemas.microsoft.com/office/drawing/2014/main" id="{8C838A99-D0CC-3F8B-551C-6176E930A995}"/>
              </a:ext>
            </a:extLst>
          </p:cNvPr>
          <p:cNvPicPr/>
          <p:nvPr/>
        </p:nvPicPr>
        <p:blipFill>
          <a:blip r:embed="rId3"/>
          <a:srcRect b="4918"/>
          <a:stretch>
            <a:fillRect/>
          </a:stretch>
        </p:blipFill>
        <p:spPr>
          <a:xfrm>
            <a:off x="1" y="0"/>
            <a:ext cx="12192000" cy="6857999"/>
          </a:xfrm>
          <a:prstGeom prst="rect">
            <a:avLst/>
          </a:prstGeom>
          <a:ln w="12700" cap="flat">
            <a:noFill/>
            <a:miter lim="400000"/>
          </a:ln>
          <a:effectLst/>
        </p:spPr>
      </p:pic>
      <p:sp>
        <p:nvSpPr>
          <p:cNvPr id="6" name="Google Shape;90;p1">
            <a:extLst>
              <a:ext uri="{FF2B5EF4-FFF2-40B4-BE49-F238E27FC236}">
                <a16:creationId xmlns:a16="http://schemas.microsoft.com/office/drawing/2014/main" id="{405618BD-4C87-84F9-4C9D-F748FC648589}"/>
              </a:ext>
            </a:extLst>
          </p:cNvPr>
          <p:cNvSpPr txBox="1"/>
          <p:nvPr/>
        </p:nvSpPr>
        <p:spPr>
          <a:xfrm>
            <a:off x="762461" y="1124596"/>
            <a:ext cx="6867531" cy="3046948"/>
          </a:xfrm>
          <a:prstGeom prst="rect">
            <a:avLst/>
          </a:prstGeom>
          <a:noFill/>
          <a:ln>
            <a:noFill/>
          </a:ln>
        </p:spPr>
        <p:txBody>
          <a:bodyPr spcFirstLastPara="1" wrap="square" lIns="91425" tIns="45700" rIns="91425" bIns="45700" anchor="t" anchorCtr="0">
            <a:spAutoFit/>
          </a:bodyPr>
          <a:lstStyle/>
          <a:p>
            <a:pPr>
              <a:lnSpc>
                <a:spcPct val="100000"/>
              </a:lnSpc>
              <a:spcBef>
                <a:spcPct val="0"/>
              </a:spcBef>
              <a:buFontTx/>
              <a:buNone/>
            </a:pPr>
            <a:r>
              <a:rPr lang="es-EC" sz="4800" noProof="0" dirty="0">
                <a:solidFill>
                  <a:schemeClr val="bg1">
                    <a:lumMod val="65000"/>
                  </a:schemeClr>
                </a:solidFill>
                <a:latin typeface="Arial" panose="020B0604020202020204" pitchFamily="34" charset="0"/>
              </a:rPr>
              <a:t>Aplicación Ley Orgánica de Participación Ciudadana y Control Social</a:t>
            </a:r>
          </a:p>
        </p:txBody>
      </p:sp>
      <p:sp>
        <p:nvSpPr>
          <p:cNvPr id="3" name="Google Shape;90;p1">
            <a:extLst>
              <a:ext uri="{FF2B5EF4-FFF2-40B4-BE49-F238E27FC236}">
                <a16:creationId xmlns:a16="http://schemas.microsoft.com/office/drawing/2014/main" id="{3A600E37-0747-A6D5-42E9-E938B90B3B80}"/>
              </a:ext>
            </a:extLst>
          </p:cNvPr>
          <p:cNvSpPr txBox="1"/>
          <p:nvPr/>
        </p:nvSpPr>
        <p:spPr>
          <a:xfrm>
            <a:off x="7152697" y="3202068"/>
            <a:ext cx="4276842" cy="1938952"/>
          </a:xfrm>
          <a:prstGeom prst="rect">
            <a:avLst/>
          </a:prstGeom>
          <a:noFill/>
          <a:ln>
            <a:noFill/>
          </a:ln>
        </p:spPr>
        <p:txBody>
          <a:bodyPr spcFirstLastPara="1" wrap="square" lIns="91425" tIns="45700" rIns="91425" bIns="45700" anchor="t" anchorCtr="0">
            <a:spAutoFit/>
          </a:bodyPr>
          <a:lstStyle/>
          <a:p>
            <a:pPr algn="r">
              <a:lnSpc>
                <a:spcPct val="100000"/>
              </a:lnSpc>
              <a:spcBef>
                <a:spcPct val="0"/>
              </a:spcBef>
              <a:buFontTx/>
              <a:buNone/>
            </a:pPr>
            <a:r>
              <a:rPr lang="es-EC" sz="4000" b="1" noProof="0" dirty="0">
                <a:solidFill>
                  <a:srgbClr val="FFC000"/>
                </a:solidFill>
                <a:latin typeface="Arial" panose="020B0604020202020204" pitchFamily="34" charset="0"/>
              </a:rPr>
              <a:t>RENDICION DE CUENTAS</a:t>
            </a:r>
          </a:p>
          <a:p>
            <a:pPr algn="r">
              <a:lnSpc>
                <a:spcPct val="100000"/>
              </a:lnSpc>
              <a:spcBef>
                <a:spcPct val="0"/>
              </a:spcBef>
              <a:buFontTx/>
              <a:buNone/>
            </a:pPr>
            <a:r>
              <a:rPr lang="es-EC" sz="4000" b="1" noProof="0" dirty="0">
                <a:solidFill>
                  <a:srgbClr val="FFC000"/>
                </a:solidFill>
                <a:latin typeface="Arial" panose="020B0604020202020204" pitchFamily="34" charset="0"/>
              </a:rPr>
              <a:t>2025</a:t>
            </a:r>
          </a:p>
        </p:txBody>
      </p:sp>
    </p:spTree>
    <p:extLst>
      <p:ext uri="{BB962C8B-B14F-4D97-AF65-F5344CB8AC3E}">
        <p14:creationId xmlns:p14="http://schemas.microsoft.com/office/powerpoint/2010/main" val="3864540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a:extLst>
            <a:ext uri="{FF2B5EF4-FFF2-40B4-BE49-F238E27FC236}">
              <a16:creationId xmlns:a16="http://schemas.microsoft.com/office/drawing/2014/main" id="{30157494-ED82-C4DA-6747-C1A44D894497}"/>
            </a:ext>
          </a:extLst>
        </p:cNvPr>
        <p:cNvGrpSpPr/>
        <p:nvPr/>
      </p:nvGrpSpPr>
      <p:grpSpPr>
        <a:xfrm>
          <a:off x="0" y="0"/>
          <a:ext cx="0" cy="0"/>
          <a:chOff x="0" y="0"/>
          <a:chExt cx="0" cy="0"/>
        </a:xfrm>
      </p:grpSpPr>
      <p:pic>
        <p:nvPicPr>
          <p:cNvPr id="123" name="Google Shape;123;p4">
            <a:extLst>
              <a:ext uri="{FF2B5EF4-FFF2-40B4-BE49-F238E27FC236}">
                <a16:creationId xmlns:a16="http://schemas.microsoft.com/office/drawing/2014/main" id="{4D2741ED-4BE9-8D3E-DB06-D93CEA483910}"/>
              </a:ext>
            </a:extLst>
          </p:cNvPr>
          <p:cNvPicPr preferRelativeResize="0"/>
          <p:nvPr/>
        </p:nvPicPr>
        <p:blipFill rotWithShape="1">
          <a:blip r:embed="rId3">
            <a:alphaModFix/>
          </a:blip>
          <a:srcRect l="53416"/>
          <a:stretch/>
        </p:blipFill>
        <p:spPr>
          <a:xfrm>
            <a:off x="0" y="275896"/>
            <a:ext cx="1010400" cy="426965"/>
          </a:xfrm>
          <a:prstGeom prst="rect">
            <a:avLst/>
          </a:prstGeom>
          <a:noFill/>
          <a:ln>
            <a:noFill/>
          </a:ln>
        </p:spPr>
      </p:pic>
      <p:sp>
        <p:nvSpPr>
          <p:cNvPr id="124" name="Google Shape;124;p4">
            <a:extLst>
              <a:ext uri="{FF2B5EF4-FFF2-40B4-BE49-F238E27FC236}">
                <a16:creationId xmlns:a16="http://schemas.microsoft.com/office/drawing/2014/main" id="{50E4554F-181E-E753-1CC3-F68BC959B6B6}"/>
              </a:ext>
            </a:extLst>
          </p:cNvPr>
          <p:cNvSpPr txBox="1"/>
          <p:nvPr/>
        </p:nvSpPr>
        <p:spPr>
          <a:xfrm>
            <a:off x="1010400" y="195139"/>
            <a:ext cx="490945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3600" b="1" dirty="0">
                <a:solidFill>
                  <a:srgbClr val="2D2D93"/>
                </a:solidFill>
                <a:latin typeface="Arial"/>
                <a:ea typeface="Arial"/>
                <a:cs typeface="Arial"/>
                <a:sym typeface="Arial"/>
              </a:rPr>
              <a:t>Marco Legal</a:t>
            </a:r>
            <a:endParaRPr dirty="0"/>
          </a:p>
        </p:txBody>
      </p:sp>
      <p:sp>
        <p:nvSpPr>
          <p:cNvPr id="25" name="Oval 10">
            <a:extLst>
              <a:ext uri="{FF2B5EF4-FFF2-40B4-BE49-F238E27FC236}">
                <a16:creationId xmlns:a16="http://schemas.microsoft.com/office/drawing/2014/main" id="{AF291CB2-685A-7FF6-73EA-02640F99012E}"/>
              </a:ext>
            </a:extLst>
          </p:cNvPr>
          <p:cNvSpPr>
            <a:spLocks noChangeArrowheads="1"/>
          </p:cNvSpPr>
          <p:nvPr/>
        </p:nvSpPr>
        <p:spPr bwMode="auto">
          <a:xfrm>
            <a:off x="4041410" y="1313601"/>
            <a:ext cx="1085285" cy="1042468"/>
          </a:xfrm>
          <a:prstGeom prst="ellipse">
            <a:avLst/>
          </a:prstGeom>
          <a:solidFill>
            <a:schemeClr val="bg1">
              <a:lumMod val="85000"/>
            </a:schemeClr>
          </a:solidFill>
          <a:ln>
            <a:noFill/>
          </a:ln>
        </p:spPr>
        <p:txBody>
          <a:bodyPr lIns="91391" tIns="45696" rIns="91391" bIns="45696"/>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endParaRPr lang="zh-CN" altLang="en-US" sz="2400" dirty="0">
              <a:solidFill>
                <a:schemeClr val="bg1"/>
              </a:solidFill>
              <a:latin typeface="Segoe"/>
              <a:ea typeface="+mn-ea"/>
              <a:cs typeface="+mn-ea"/>
              <a:sym typeface="+mn-lt"/>
            </a:endParaRPr>
          </a:p>
        </p:txBody>
      </p:sp>
      <p:sp>
        <p:nvSpPr>
          <p:cNvPr id="27" name="Oval 13">
            <a:extLst>
              <a:ext uri="{FF2B5EF4-FFF2-40B4-BE49-F238E27FC236}">
                <a16:creationId xmlns:a16="http://schemas.microsoft.com/office/drawing/2014/main" id="{FF22B90E-730F-1101-E591-CDF97D364605}"/>
              </a:ext>
            </a:extLst>
          </p:cNvPr>
          <p:cNvSpPr>
            <a:spLocks noChangeArrowheads="1"/>
          </p:cNvSpPr>
          <p:nvPr/>
        </p:nvSpPr>
        <p:spPr bwMode="auto">
          <a:xfrm>
            <a:off x="4877341" y="3076991"/>
            <a:ext cx="1088225" cy="1042468"/>
          </a:xfrm>
          <a:prstGeom prst="ellipse">
            <a:avLst/>
          </a:prstGeom>
          <a:solidFill>
            <a:schemeClr val="bg2">
              <a:lumMod val="60000"/>
              <a:lumOff val="40000"/>
            </a:schemeClr>
          </a:solidFill>
          <a:ln>
            <a:noFill/>
          </a:ln>
        </p:spPr>
        <p:txBody>
          <a:bodyPr lIns="91391" tIns="45696" rIns="91391" bIns="45696"/>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endParaRPr lang="zh-CN" altLang="en-US" sz="2400" dirty="0">
              <a:solidFill>
                <a:schemeClr val="bg1"/>
              </a:solidFill>
              <a:latin typeface="Segoe"/>
              <a:ea typeface="+mn-ea"/>
              <a:cs typeface="+mn-ea"/>
              <a:sym typeface="+mn-lt"/>
            </a:endParaRPr>
          </a:p>
        </p:txBody>
      </p:sp>
      <p:sp>
        <p:nvSpPr>
          <p:cNvPr id="28" name="Oval 14">
            <a:extLst>
              <a:ext uri="{FF2B5EF4-FFF2-40B4-BE49-F238E27FC236}">
                <a16:creationId xmlns:a16="http://schemas.microsoft.com/office/drawing/2014/main" id="{4D756B70-0B4C-4B65-8694-50D554C3962F}"/>
              </a:ext>
            </a:extLst>
          </p:cNvPr>
          <p:cNvSpPr>
            <a:spLocks noChangeArrowheads="1"/>
          </p:cNvSpPr>
          <p:nvPr/>
        </p:nvSpPr>
        <p:spPr bwMode="auto">
          <a:xfrm>
            <a:off x="4600382" y="4648156"/>
            <a:ext cx="1085285" cy="1042468"/>
          </a:xfrm>
          <a:prstGeom prst="ellipse">
            <a:avLst/>
          </a:prstGeom>
          <a:solidFill>
            <a:schemeClr val="accent1">
              <a:lumMod val="20000"/>
              <a:lumOff val="80000"/>
            </a:schemeClr>
          </a:solidFill>
          <a:ln>
            <a:noFill/>
          </a:ln>
        </p:spPr>
        <p:txBody>
          <a:bodyPr lIns="91391" tIns="45696" rIns="91391" bIns="45696"/>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endParaRPr lang="zh-CN" altLang="en-US" sz="2400" dirty="0">
              <a:solidFill>
                <a:schemeClr val="bg1"/>
              </a:solidFill>
              <a:latin typeface="Segoe"/>
              <a:ea typeface="+mn-ea"/>
              <a:cs typeface="+mn-ea"/>
              <a:sym typeface="+mn-lt"/>
            </a:endParaRPr>
          </a:p>
        </p:txBody>
      </p:sp>
      <p:sp>
        <p:nvSpPr>
          <p:cNvPr id="29" name="Oval 7">
            <a:extLst>
              <a:ext uri="{FF2B5EF4-FFF2-40B4-BE49-F238E27FC236}">
                <a16:creationId xmlns:a16="http://schemas.microsoft.com/office/drawing/2014/main" id="{72C43220-AE62-48A8-D804-E16178913199}"/>
              </a:ext>
            </a:extLst>
          </p:cNvPr>
          <p:cNvSpPr>
            <a:spLocks noChangeArrowheads="1"/>
          </p:cNvSpPr>
          <p:nvPr/>
        </p:nvSpPr>
        <p:spPr bwMode="auto">
          <a:xfrm>
            <a:off x="463097" y="1766878"/>
            <a:ext cx="4280571" cy="4010941"/>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391" tIns="45696" rIns="91391" bIns="45696"/>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733">
              <a:solidFill>
                <a:schemeClr val="tx1"/>
              </a:solidFill>
              <a:latin typeface="Segoe"/>
              <a:ea typeface="+mn-ea"/>
              <a:cs typeface="+mn-ea"/>
              <a:sym typeface="+mn-lt"/>
            </a:endParaRPr>
          </a:p>
        </p:txBody>
      </p:sp>
      <p:sp>
        <p:nvSpPr>
          <p:cNvPr id="30" name="Oval 9">
            <a:extLst>
              <a:ext uri="{FF2B5EF4-FFF2-40B4-BE49-F238E27FC236}">
                <a16:creationId xmlns:a16="http://schemas.microsoft.com/office/drawing/2014/main" id="{3CE2845F-D889-3BF7-ADD3-EFCF4615840D}"/>
              </a:ext>
            </a:extLst>
          </p:cNvPr>
          <p:cNvSpPr>
            <a:spLocks noChangeArrowheads="1"/>
          </p:cNvSpPr>
          <p:nvPr/>
        </p:nvSpPr>
        <p:spPr bwMode="auto">
          <a:xfrm>
            <a:off x="157535" y="3322087"/>
            <a:ext cx="1994174" cy="1686398"/>
          </a:xfrm>
          <a:prstGeom prst="ellipse">
            <a:avLst/>
          </a:prstGeom>
          <a:solidFill>
            <a:srgbClr val="2CB5E0"/>
          </a:solidFill>
          <a:ln>
            <a:noFill/>
          </a:ln>
        </p:spPr>
        <p:txBody>
          <a:bodyPr lIns="91391" tIns="45696" rIns="91391" bIns="45696"/>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733">
              <a:solidFill>
                <a:schemeClr val="tx1"/>
              </a:solidFill>
              <a:latin typeface="Segoe"/>
              <a:ea typeface="+mn-ea"/>
              <a:cs typeface="+mn-ea"/>
              <a:sym typeface="+mn-lt"/>
            </a:endParaRPr>
          </a:p>
        </p:txBody>
      </p:sp>
      <p:sp>
        <p:nvSpPr>
          <p:cNvPr id="44" name="TextBox 18">
            <a:extLst>
              <a:ext uri="{FF2B5EF4-FFF2-40B4-BE49-F238E27FC236}">
                <a16:creationId xmlns:a16="http://schemas.microsoft.com/office/drawing/2014/main" id="{BA3911CA-53B9-2D0E-68E2-1459025A639F}"/>
              </a:ext>
            </a:extLst>
          </p:cNvPr>
          <p:cNvSpPr txBox="1">
            <a:spLocks noChangeArrowheads="1"/>
          </p:cNvSpPr>
          <p:nvPr/>
        </p:nvSpPr>
        <p:spPr bwMode="auto">
          <a:xfrm>
            <a:off x="450212" y="3705191"/>
            <a:ext cx="1381073" cy="74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2133" b="1" dirty="0">
                <a:solidFill>
                  <a:schemeClr val="tx1">
                    <a:lumMod val="50000"/>
                    <a:lumOff val="50000"/>
                  </a:schemeClr>
                </a:solidFill>
                <a:latin typeface="Segoe"/>
                <a:ea typeface="+mn-ea"/>
                <a:cs typeface="+mn-ea"/>
                <a:sym typeface="+mn-lt"/>
              </a:rPr>
              <a:t>MARCO LEGAL</a:t>
            </a:r>
          </a:p>
        </p:txBody>
      </p:sp>
      <p:pic>
        <p:nvPicPr>
          <p:cNvPr id="45" name="Picture 2" descr="Resultado de imagen de constitucion politica del ecuador2020">
            <a:extLst>
              <a:ext uri="{FF2B5EF4-FFF2-40B4-BE49-F238E27FC236}">
                <a16:creationId xmlns:a16="http://schemas.microsoft.com/office/drawing/2014/main" id="{A75C1388-DD06-57DB-48E6-8EB418C3FF58}"/>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172889" y="1423312"/>
            <a:ext cx="822325"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Imagen 45">
            <a:extLst>
              <a:ext uri="{FF2B5EF4-FFF2-40B4-BE49-F238E27FC236}">
                <a16:creationId xmlns:a16="http://schemas.microsoft.com/office/drawing/2014/main" id="{C7FA8BD7-1681-C0A4-95F6-4E3F1A83FEC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21620" y="3224046"/>
            <a:ext cx="5651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CuadroTexto 47">
            <a:extLst>
              <a:ext uri="{FF2B5EF4-FFF2-40B4-BE49-F238E27FC236}">
                <a16:creationId xmlns:a16="http://schemas.microsoft.com/office/drawing/2014/main" id="{745BCBC3-09D4-94E9-35E1-45EAEFE23816}"/>
              </a:ext>
            </a:extLst>
          </p:cNvPr>
          <p:cNvSpPr txBox="1"/>
          <p:nvPr/>
        </p:nvSpPr>
        <p:spPr>
          <a:xfrm>
            <a:off x="5416324" y="1350686"/>
            <a:ext cx="6312579" cy="590931"/>
          </a:xfrm>
          <a:prstGeom prst="rect">
            <a:avLst/>
          </a:prstGeom>
          <a:solidFill>
            <a:schemeClr val="bg1">
              <a:lumMod val="85000"/>
            </a:schemeClr>
          </a:solidFill>
        </p:spPr>
        <p:txBody>
          <a:bodyPr wrap="square">
            <a:spAutoFit/>
          </a:bodyPr>
          <a:lstStyle/>
          <a:p>
            <a:pPr marL="0" lvl="0" indent="0" algn="ctr" defTabSz="622300">
              <a:lnSpc>
                <a:spcPct val="90000"/>
              </a:lnSpc>
              <a:spcBef>
                <a:spcPct val="0"/>
              </a:spcBef>
              <a:spcAft>
                <a:spcPct val="35000"/>
              </a:spcAft>
              <a:buNone/>
            </a:pPr>
            <a:r>
              <a:rPr lang="es-ES" sz="1200" kern="1200" dirty="0">
                <a:latin typeface="Segoe"/>
                <a:cs typeface="Arial" panose="020B0604020202020204" pitchFamily="34" charset="0"/>
              </a:rPr>
              <a:t>Art. 61 de la Constitución de la República del Ecuador, numerales 2 y 5 </a:t>
            </a:r>
            <a:r>
              <a:rPr lang="es-ES" sz="1200" i="1" kern="1200" dirty="0">
                <a:latin typeface="Segoe"/>
                <a:cs typeface="Arial" panose="020B0604020202020204" pitchFamily="34" charset="0"/>
              </a:rPr>
              <a:t>“garantiza el derecho de participación de las personas en los asuntos de interés público y fiscalización de los actos del poder público”.</a:t>
            </a:r>
            <a:endParaRPr lang="es-EC" sz="1200" kern="1200" dirty="0">
              <a:latin typeface="Segoe"/>
              <a:cs typeface="Arial" panose="020B0604020202020204" pitchFamily="34" charset="0"/>
            </a:endParaRPr>
          </a:p>
        </p:txBody>
      </p:sp>
      <p:sp>
        <p:nvSpPr>
          <p:cNvPr id="49" name="CuadroTexto 48">
            <a:extLst>
              <a:ext uri="{FF2B5EF4-FFF2-40B4-BE49-F238E27FC236}">
                <a16:creationId xmlns:a16="http://schemas.microsoft.com/office/drawing/2014/main" id="{5EEBAF24-A695-B2F5-EB01-E0ED01587E38}"/>
              </a:ext>
            </a:extLst>
          </p:cNvPr>
          <p:cNvSpPr txBox="1"/>
          <p:nvPr/>
        </p:nvSpPr>
        <p:spPr>
          <a:xfrm>
            <a:off x="6066257" y="3287770"/>
            <a:ext cx="5655471" cy="590931"/>
          </a:xfrm>
          <a:prstGeom prst="rect">
            <a:avLst/>
          </a:prstGeom>
          <a:solidFill>
            <a:schemeClr val="bg2">
              <a:lumMod val="40000"/>
              <a:lumOff val="60000"/>
            </a:schemeClr>
          </a:solidFill>
          <a:ln>
            <a:solidFill>
              <a:schemeClr val="bg2">
                <a:lumMod val="40000"/>
                <a:lumOff val="60000"/>
              </a:schemeClr>
            </a:solidFill>
          </a:ln>
        </p:spPr>
        <p:txBody>
          <a:bodyPr wrap="square">
            <a:spAutoFit/>
          </a:bodyPr>
          <a:lstStyle/>
          <a:p>
            <a:pPr lvl="0" algn="l" defTabSz="622300">
              <a:lnSpc>
                <a:spcPct val="90000"/>
              </a:lnSpc>
              <a:spcBef>
                <a:spcPct val="0"/>
              </a:spcBef>
              <a:spcAft>
                <a:spcPct val="35000"/>
              </a:spcAft>
              <a:buNone/>
            </a:pPr>
            <a:r>
              <a:rPr lang="es-EC" sz="1200" kern="1200" dirty="0">
                <a:solidFill>
                  <a:srgbClr val="002060"/>
                </a:solidFill>
                <a:latin typeface="Segoe"/>
                <a:cs typeface="Arial" panose="020B0604020202020204" pitchFamily="34" charset="0"/>
              </a:rPr>
              <a:t>Ley Orgánica de Participación Ciudadana y Control Social </a:t>
            </a:r>
            <a:r>
              <a:rPr lang="es-ES" sz="1200" kern="1200" dirty="0">
                <a:solidFill>
                  <a:srgbClr val="002060"/>
                </a:solidFill>
                <a:latin typeface="Segoe"/>
                <a:cs typeface="Arial" panose="020B0604020202020204" pitchFamily="34" charset="0"/>
              </a:rPr>
              <a:t>El Art. 90  indica que </a:t>
            </a:r>
            <a:r>
              <a:rPr lang="es-EC" sz="1200" kern="1200" noProof="0" dirty="0">
                <a:solidFill>
                  <a:srgbClr val="002060"/>
                </a:solidFill>
                <a:latin typeface="Segoe"/>
                <a:cs typeface="Arial" panose="020B0604020202020204" pitchFamily="34" charset="0"/>
              </a:rPr>
              <a:t>las p</a:t>
            </a:r>
            <a:r>
              <a:rPr lang="es-EC" sz="1200" i="1" kern="1200" noProof="0" dirty="0">
                <a:solidFill>
                  <a:srgbClr val="002060"/>
                </a:solidFill>
                <a:latin typeface="Segoe"/>
                <a:cs typeface="Arial" panose="020B0604020202020204" pitchFamily="34" charset="0"/>
              </a:rPr>
              <a:t>ersonas</a:t>
            </a:r>
            <a:r>
              <a:rPr lang="es-ES" sz="1200" i="1" kern="1200" dirty="0">
                <a:solidFill>
                  <a:srgbClr val="002060"/>
                </a:solidFill>
                <a:latin typeface="Segoe"/>
                <a:cs typeface="Arial" panose="020B0604020202020204" pitchFamily="34" charset="0"/>
              </a:rPr>
              <a:t>, autoridades publicas y privadas que manejen fondos públicos o desarrollen actividades de interés público están obligados a rendir cuentas</a:t>
            </a:r>
            <a:endParaRPr lang="es-EC" sz="1200" kern="1200" dirty="0">
              <a:solidFill>
                <a:srgbClr val="002060"/>
              </a:solidFill>
              <a:latin typeface="Segoe"/>
              <a:cs typeface="Arial" panose="020B0604020202020204" pitchFamily="34" charset="0"/>
            </a:endParaRPr>
          </a:p>
        </p:txBody>
      </p:sp>
      <p:sp>
        <p:nvSpPr>
          <p:cNvPr id="50" name="CuadroTexto 49">
            <a:extLst>
              <a:ext uri="{FF2B5EF4-FFF2-40B4-BE49-F238E27FC236}">
                <a16:creationId xmlns:a16="http://schemas.microsoft.com/office/drawing/2014/main" id="{27F438A3-A642-6CAC-C2F9-5602C51E3490}"/>
              </a:ext>
            </a:extLst>
          </p:cNvPr>
          <p:cNvSpPr txBox="1"/>
          <p:nvPr/>
        </p:nvSpPr>
        <p:spPr>
          <a:xfrm>
            <a:off x="5906915" y="4950084"/>
            <a:ext cx="5814813" cy="590931"/>
          </a:xfrm>
          <a:prstGeom prst="rect">
            <a:avLst/>
          </a:prstGeom>
          <a:solidFill>
            <a:schemeClr val="accent1">
              <a:lumMod val="20000"/>
              <a:lumOff val="80000"/>
            </a:schemeClr>
          </a:solidFill>
        </p:spPr>
        <p:txBody>
          <a:bodyPr wrap="square">
            <a:spAutoFit/>
          </a:bodyPr>
          <a:lstStyle/>
          <a:p>
            <a:pPr marL="0" lvl="0" indent="0" algn="just" defTabSz="622300">
              <a:lnSpc>
                <a:spcPct val="90000"/>
              </a:lnSpc>
              <a:spcBef>
                <a:spcPct val="0"/>
              </a:spcBef>
              <a:spcAft>
                <a:spcPct val="35000"/>
              </a:spcAft>
              <a:buNone/>
            </a:pPr>
            <a:r>
              <a:rPr lang="es-EC" sz="1200" kern="1200" dirty="0">
                <a:solidFill>
                  <a:schemeClr val="tx1"/>
                </a:solidFill>
                <a:latin typeface="Segoe"/>
                <a:cs typeface="Arial" panose="020B0604020202020204" pitchFamily="34" charset="0"/>
              </a:rPr>
              <a:t>Resolución NO_CPCCS-PLE-SG-004-O-2026-0030, el Pleno del Consejo de Participación Ciudadana Control Social establece en el Art II el programa y cronograma de rendición de cuentas para las diferentes fases.</a:t>
            </a:r>
          </a:p>
        </p:txBody>
      </p:sp>
      <p:pic>
        <p:nvPicPr>
          <p:cNvPr id="51" name="Imagen 50">
            <a:extLst>
              <a:ext uri="{FF2B5EF4-FFF2-40B4-BE49-F238E27FC236}">
                <a16:creationId xmlns:a16="http://schemas.microsoft.com/office/drawing/2014/main" id="{A160F02A-70C7-FB83-4116-253A77855F1D}"/>
              </a:ext>
            </a:extLst>
          </p:cNvPr>
          <p:cNvPicPr>
            <a:picLocks noChangeAspect="1"/>
          </p:cNvPicPr>
          <p:nvPr/>
        </p:nvPicPr>
        <p:blipFill>
          <a:blip r:embed="rId6">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4895375" y="4904566"/>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 descr="139,218 imágenes, fotos de stock, objetos en 3D y vectores sobre Marco legal  | Shutterstock">
            <a:extLst>
              <a:ext uri="{FF2B5EF4-FFF2-40B4-BE49-F238E27FC236}">
                <a16:creationId xmlns:a16="http://schemas.microsoft.com/office/drawing/2014/main" id="{ACED63FC-B155-5553-F37A-12C587F8209E}"/>
              </a:ext>
            </a:extLst>
          </p:cNvPr>
          <p:cNvPicPr>
            <a:picLocks noChangeAspect="1" noChangeArrowheads="1"/>
          </p:cNvPicPr>
          <p:nvPr/>
        </p:nvPicPr>
        <p:blipFill rotWithShape="1">
          <a:blip r:embed="rId7">
            <a:duotone>
              <a:schemeClr val="accent3">
                <a:shade val="45000"/>
                <a:satMod val="135000"/>
              </a:schemeClr>
              <a:prstClr val="white"/>
            </a:duotone>
            <a:extLst>
              <a:ext uri="{28A0092B-C50C-407E-A947-70E740481C1C}">
                <a14:useLocalDpi xmlns:a14="http://schemas.microsoft.com/office/drawing/2010/main" val="0"/>
              </a:ext>
            </a:extLst>
          </a:blip>
          <a:srcRect r="8161" b="20028"/>
          <a:stretch/>
        </p:blipFill>
        <p:spPr bwMode="auto">
          <a:xfrm>
            <a:off x="2457271" y="2510522"/>
            <a:ext cx="1884645" cy="204458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0AF3CEE1-ED72-6F49-1FF0-CAD9D2ABB203}"/>
              </a:ext>
            </a:extLst>
          </p:cNvPr>
          <p:cNvSpPr txBox="1"/>
          <p:nvPr/>
        </p:nvSpPr>
        <p:spPr>
          <a:xfrm>
            <a:off x="5416323" y="1864191"/>
            <a:ext cx="6305405" cy="646331"/>
          </a:xfrm>
          <a:prstGeom prst="rect">
            <a:avLst/>
          </a:prstGeom>
          <a:solidFill>
            <a:schemeClr val="tx2"/>
          </a:solidFill>
        </p:spPr>
        <p:txBody>
          <a:bodyPr wrap="square">
            <a:spAutoFit/>
          </a:bodyPr>
          <a:lstStyle/>
          <a:p>
            <a:r>
              <a:rPr lang="es-EC" sz="1200" i="1" kern="1200" dirty="0">
                <a:latin typeface="Segoe"/>
                <a:cs typeface="Arial" panose="020B0604020202020204" pitchFamily="34" charset="0"/>
              </a:rPr>
              <a:t>“La Función de Transparencia y Control Social estará formada por el Consejo de Participación Ciudadana y Control Social, la Defensoría del Pueblo, la Contraloría General del Estado y las superintendencias”. </a:t>
            </a:r>
          </a:p>
        </p:txBody>
      </p:sp>
    </p:spTree>
    <p:extLst>
      <p:ext uri="{BB962C8B-B14F-4D97-AF65-F5344CB8AC3E}">
        <p14:creationId xmlns:p14="http://schemas.microsoft.com/office/powerpoint/2010/main" val="381547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1000"/>
                                        <p:tgtEl>
                                          <p:spTgt spid="29"/>
                                        </p:tgtEl>
                                      </p:cBhvr>
                                    </p:animEffect>
                                  </p:childTnLst>
                                </p:cTn>
                              </p:par>
                            </p:childTnLst>
                          </p:cTn>
                        </p:par>
                        <p:par>
                          <p:cTn id="8" fill="hold">
                            <p:stCondLst>
                              <p:cond delay="1000"/>
                            </p:stCondLst>
                            <p:childTnLst>
                              <p:par>
                                <p:cTn id="9" presetID="5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Scale>
                                      <p:cBhvr>
                                        <p:cTn id="11"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2" dur="1000" decel="50000" fill="hold">
                                          <p:stCondLst>
                                            <p:cond delay="0"/>
                                          </p:stCondLst>
                                        </p:cTn>
                                        <p:tgtEl>
                                          <p:spTgt spid="30"/>
                                        </p:tgtEl>
                                        <p:attrNameLst>
                                          <p:attrName>ppt_x,ppt_y</p:attrName>
                                        </p:attrNameLst>
                                      </p:cBhvr>
                                      <p:rCtr x="0" y="0"/>
                                    </p:animMotion>
                                    <p:animEffect transition="in" filter="fade">
                                      <p:cBhvr>
                                        <p:cTn id="13" dur="1000"/>
                                        <p:tgtEl>
                                          <p:spTgt spid="30"/>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Scale>
                                      <p:cBhvr>
                                        <p:cTn id="16" dur="1000" decel="50000" fill="hold">
                                          <p:stCondLst>
                                            <p:cond delay="0"/>
                                          </p:stCondLst>
                                        </p:cTn>
                                        <p:tgtEl>
                                          <p:spTgt spid="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7" dur="1000" decel="50000" fill="hold">
                                          <p:stCondLst>
                                            <p:cond delay="0"/>
                                          </p:stCondLst>
                                        </p:cTn>
                                        <p:tgtEl>
                                          <p:spTgt spid="44"/>
                                        </p:tgtEl>
                                        <p:attrNameLst>
                                          <p:attrName>ppt_x,ppt_y</p:attrName>
                                        </p:attrNameLst>
                                      </p:cBhvr>
                                      <p:rCtr x="0" y="0"/>
                                    </p:animMotion>
                                    <p:animEffect transition="in" filter="fade">
                                      <p:cBhvr>
                                        <p:cTn id="18" dur="1000"/>
                                        <p:tgtEl>
                                          <p:spTgt spid="44"/>
                                        </p:tgtEl>
                                      </p:cBhvr>
                                    </p:animEffect>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par>
                                <p:cTn id="26" presetID="35" presetClass="path" presetSubtype="0" accel="50000" decel="50000" fill="hold" grpId="1" nodeType="withEffect">
                                  <p:stCondLst>
                                    <p:cond delay="0"/>
                                  </p:stCondLst>
                                  <p:childTnLst>
                                    <p:animMotion origin="layout" path="M 2.29608E-6 1.11111E-6 L -0.17354 0.29051 " pathEditMode="relative" rAng="0" ptsTypes="AA">
                                      <p:cBhvr>
                                        <p:cTn id="27" dur="500" spd="-99900" fill="hold"/>
                                        <p:tgtEl>
                                          <p:spTgt spid="25"/>
                                        </p:tgtEl>
                                        <p:attrNameLst>
                                          <p:attrName>ppt_x,ppt_y</p:attrName>
                                        </p:attrNameLst>
                                      </p:cBhvr>
                                      <p:rCtr x="-8600" y="14500"/>
                                    </p:animMotion>
                                  </p:childTnLst>
                                </p:cTn>
                              </p:par>
                              <p:par>
                                <p:cTn id="28" presetID="35" presetClass="path" presetSubtype="0" accel="50000" decel="50000" fill="hold" grpId="1" nodeType="withEffect">
                                  <p:stCondLst>
                                    <p:cond delay="0"/>
                                  </p:stCondLst>
                                  <p:childTnLst>
                                    <p:animMotion origin="layout" path="M 2.35202E-6 -2.59259E-6 L -0.23143 0.15556 " pathEditMode="relative" rAng="0" ptsTypes="AA">
                                      <p:cBhvr>
                                        <p:cTn id="29" dur="500" spd="-99900" fill="hold"/>
                                        <p:tgtEl>
                                          <p:spTgt spid="27"/>
                                        </p:tgtEl>
                                        <p:attrNameLst>
                                          <p:attrName>ppt_x,ppt_y</p:attrName>
                                        </p:attrNameLst>
                                      </p:cBhvr>
                                      <p:rCtr x="-11500" y="7800"/>
                                    </p:animMotion>
                                  </p:childTnLst>
                                </p:cTn>
                              </p:par>
                              <p:par>
                                <p:cTn id="30" presetID="35" presetClass="path" presetSubtype="0" accel="50000" decel="50000" fill="hold" grpId="1" nodeType="withEffect">
                                  <p:stCondLst>
                                    <p:cond delay="0"/>
                                  </p:stCondLst>
                                  <p:childTnLst>
                                    <p:animMotion origin="layout" path="M 0 0 L -0.25 0 E" pathEditMode="relative" rAng="0" ptsTypes="">
                                      <p:cBhvr>
                                        <p:cTn id="31" dur="500" spd="-99900" fill="hold"/>
                                        <p:tgtEl>
                                          <p:spTgt spid="28"/>
                                        </p:tgtEl>
                                        <p:attrNameLst>
                                          <p:attrName>ppt_x,ppt_y</p:attrName>
                                        </p:attrNameLst>
                                      </p:cBhvr>
                                      <p:rCtr x="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autoUpdateAnimBg="0"/>
      <p:bldP spid="25" grpId="1" animBg="1" autoUpdateAnimBg="0"/>
      <p:bldP spid="27" grpId="0" animBg="1" autoUpdateAnimBg="0"/>
      <p:bldP spid="27" grpId="1" animBg="1" autoUpdateAnimBg="0"/>
      <p:bldP spid="28" grpId="0" animBg="1" autoUpdateAnimBg="0"/>
      <p:bldP spid="28" grpId="1" animBg="1" autoUpdateAnimBg="0"/>
      <p:bldP spid="29" grpId="0" animBg="1" autoUpdateAnimBg="0"/>
      <p:bldP spid="30" grpId="0" animBg="1" autoUpdateAnimBg="0"/>
      <p:bldP spid="4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4"/>
          <p:cNvPicPr preferRelativeResize="0"/>
          <p:nvPr/>
        </p:nvPicPr>
        <p:blipFill rotWithShape="1">
          <a:blip r:embed="rId3">
            <a:alphaModFix/>
          </a:blip>
          <a:srcRect l="53416"/>
          <a:stretch/>
        </p:blipFill>
        <p:spPr>
          <a:xfrm>
            <a:off x="0" y="275896"/>
            <a:ext cx="1010400" cy="426965"/>
          </a:xfrm>
          <a:prstGeom prst="rect">
            <a:avLst/>
          </a:prstGeom>
          <a:noFill/>
          <a:ln>
            <a:noFill/>
          </a:ln>
        </p:spPr>
      </p:pic>
      <p:sp>
        <p:nvSpPr>
          <p:cNvPr id="124" name="Google Shape;124;p4"/>
          <p:cNvSpPr txBox="1"/>
          <p:nvPr/>
        </p:nvSpPr>
        <p:spPr>
          <a:xfrm>
            <a:off x="1010400" y="195139"/>
            <a:ext cx="597501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3600" b="1" dirty="0">
                <a:solidFill>
                  <a:srgbClr val="2D2D93"/>
                </a:solidFill>
                <a:latin typeface="Arial"/>
                <a:ea typeface="Arial"/>
                <a:cs typeface="Arial"/>
                <a:sym typeface="Arial"/>
              </a:rPr>
              <a:t>Rendición de Cuentas</a:t>
            </a:r>
            <a:endParaRPr dirty="0"/>
          </a:p>
        </p:txBody>
      </p:sp>
      <p:sp>
        <p:nvSpPr>
          <p:cNvPr id="2" name="Rectángulo 4">
            <a:extLst>
              <a:ext uri="{FF2B5EF4-FFF2-40B4-BE49-F238E27FC236}">
                <a16:creationId xmlns:a16="http://schemas.microsoft.com/office/drawing/2014/main" id="{30AD2ED8-5988-4E75-7FBD-7ED6C5DB3393}"/>
              </a:ext>
            </a:extLst>
          </p:cNvPr>
          <p:cNvSpPr>
            <a:spLocks noChangeArrowheads="1"/>
          </p:cNvSpPr>
          <p:nvPr/>
        </p:nvSpPr>
        <p:spPr bwMode="auto">
          <a:xfrm>
            <a:off x="439857" y="847149"/>
            <a:ext cx="10742803" cy="138499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pPr>
            <a:r>
              <a:rPr lang="es-ES" altLang="es-EC" sz="1400" b="1" dirty="0">
                <a:solidFill>
                  <a:srgbClr val="002060"/>
                </a:solidFill>
                <a:latin typeface="Segoe"/>
              </a:rPr>
              <a:t>RENDICION DE CUENTAS </a:t>
            </a:r>
          </a:p>
          <a:p>
            <a:pPr>
              <a:lnSpc>
                <a:spcPct val="100000"/>
              </a:lnSpc>
              <a:spcBef>
                <a:spcPct val="0"/>
              </a:spcBef>
              <a:buFontTx/>
              <a:buNone/>
            </a:pPr>
            <a:endParaRPr lang="es-ES" altLang="es-EC" sz="1400" dirty="0">
              <a:solidFill>
                <a:srgbClr val="002060"/>
              </a:solidFill>
              <a:latin typeface="Segoe"/>
            </a:endParaRPr>
          </a:p>
          <a:p>
            <a:pPr>
              <a:lnSpc>
                <a:spcPct val="100000"/>
              </a:lnSpc>
              <a:spcBef>
                <a:spcPct val="0"/>
              </a:spcBef>
              <a:buFontTx/>
              <a:buNone/>
            </a:pPr>
            <a:r>
              <a:rPr lang="es-ES" altLang="es-EC" sz="1400" dirty="0">
                <a:solidFill>
                  <a:srgbClr val="002060"/>
                </a:solidFill>
                <a:latin typeface="Segoe"/>
              </a:rPr>
              <a:t>En la gestión y administración de los asuntos públicos, la rendición de cuentas es un proceso de diálogo e interrelación entre autoridades y ciudadanía, mediante el cual se informa de las acciones realizadas. La ciudadanía, por su parte, conoce y evalúa dicho trabajo, y ejerce así su derecho a participar en la gestión de lo </a:t>
            </a:r>
            <a:r>
              <a:rPr lang="es-EC" altLang="es-EC" sz="1400" dirty="0">
                <a:solidFill>
                  <a:srgbClr val="002060"/>
                </a:solidFill>
                <a:latin typeface="Segoe"/>
              </a:rPr>
              <a:t>público, así </a:t>
            </a:r>
            <a:r>
              <a:rPr lang="es-EC" sz="1400" dirty="0">
                <a:solidFill>
                  <a:srgbClr val="002060"/>
                </a:solidFill>
                <a:latin typeface="Segoe"/>
              </a:rPr>
              <a:t>es posible mejorar los servicios y, por tanto, la calidad de vida de ciudadanas y ciudadanos. </a:t>
            </a:r>
            <a:endParaRPr lang="es-EC" altLang="es-EC" sz="1400" dirty="0">
              <a:solidFill>
                <a:srgbClr val="002060"/>
              </a:solidFill>
              <a:latin typeface="Segoe"/>
            </a:endParaRPr>
          </a:p>
        </p:txBody>
      </p:sp>
      <p:sp>
        <p:nvSpPr>
          <p:cNvPr id="3" name="Rectángulo 2">
            <a:extLst>
              <a:ext uri="{FF2B5EF4-FFF2-40B4-BE49-F238E27FC236}">
                <a16:creationId xmlns:a16="http://schemas.microsoft.com/office/drawing/2014/main" id="{288F6ABF-26A2-2991-0BFB-8D3A900D68E3}"/>
              </a:ext>
            </a:extLst>
          </p:cNvPr>
          <p:cNvSpPr>
            <a:spLocks noChangeArrowheads="1"/>
          </p:cNvSpPr>
          <p:nvPr/>
        </p:nvSpPr>
        <p:spPr bwMode="auto">
          <a:xfrm>
            <a:off x="8034728" y="4132253"/>
            <a:ext cx="301302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es-ES" altLang="es-EC" sz="2400" dirty="0">
                <a:solidFill>
                  <a:srgbClr val="DA9D28"/>
                </a:solidFill>
                <a:latin typeface="Arial" panose="020B0604020202020204" pitchFamily="34" charset="0"/>
              </a:rPr>
              <a:t>R</a:t>
            </a:r>
            <a:r>
              <a:rPr lang="es-ES" altLang="es-EC" sz="1400" dirty="0">
                <a:solidFill>
                  <a:srgbClr val="DA9D28"/>
                </a:solidFill>
                <a:latin typeface="Arial" panose="020B0604020202020204" pitchFamily="34" charset="0"/>
              </a:rPr>
              <a:t>OL</a:t>
            </a:r>
            <a:r>
              <a:rPr lang="es-ES" altLang="es-EC" sz="2400" dirty="0">
                <a:solidFill>
                  <a:srgbClr val="DA9D28"/>
                </a:solidFill>
                <a:latin typeface="Arial" panose="020B0604020202020204" pitchFamily="34" charset="0"/>
              </a:rPr>
              <a:t> </a:t>
            </a:r>
            <a:r>
              <a:rPr lang="es-ES" altLang="es-EC" sz="1400" dirty="0">
                <a:solidFill>
                  <a:srgbClr val="DA9D28"/>
                </a:solidFill>
                <a:latin typeface="Arial" panose="020B0604020202020204" pitchFamily="34" charset="0"/>
              </a:rPr>
              <a:t>DEL</a:t>
            </a:r>
            <a:r>
              <a:rPr lang="es-ES" altLang="es-EC" sz="2400" dirty="0">
                <a:solidFill>
                  <a:srgbClr val="DA9D28"/>
                </a:solidFill>
                <a:latin typeface="Arial" panose="020B0604020202020204" pitchFamily="34" charset="0"/>
              </a:rPr>
              <a:t> C</a:t>
            </a:r>
            <a:r>
              <a:rPr lang="es-ES" altLang="es-EC" sz="1400" dirty="0">
                <a:solidFill>
                  <a:srgbClr val="DA9D28"/>
                </a:solidFill>
                <a:latin typeface="Arial" panose="020B0604020202020204" pitchFamily="34" charset="0"/>
              </a:rPr>
              <a:t>ONSEJO</a:t>
            </a:r>
            <a:r>
              <a:rPr lang="es-ES" altLang="es-EC" sz="2400" dirty="0">
                <a:solidFill>
                  <a:srgbClr val="DA9D28"/>
                </a:solidFill>
                <a:latin typeface="Arial" panose="020B0604020202020204" pitchFamily="34" charset="0"/>
              </a:rPr>
              <a:t> </a:t>
            </a:r>
            <a:r>
              <a:rPr lang="es-ES" altLang="es-EC" sz="1400" dirty="0">
                <a:solidFill>
                  <a:srgbClr val="DA9D28"/>
                </a:solidFill>
                <a:latin typeface="Arial" panose="020B0604020202020204" pitchFamily="34" charset="0"/>
              </a:rPr>
              <a:t>DE</a:t>
            </a:r>
            <a:r>
              <a:rPr lang="es-ES" altLang="es-EC" sz="2400" dirty="0">
                <a:solidFill>
                  <a:srgbClr val="DA9D28"/>
                </a:solidFill>
                <a:latin typeface="Arial" panose="020B0604020202020204" pitchFamily="34" charset="0"/>
              </a:rPr>
              <a:t> P</a:t>
            </a:r>
            <a:r>
              <a:rPr lang="es-ES" altLang="es-EC" sz="1400" dirty="0">
                <a:solidFill>
                  <a:srgbClr val="DA9D28"/>
                </a:solidFill>
                <a:latin typeface="Arial" panose="020B0604020202020204" pitchFamily="34" charset="0"/>
              </a:rPr>
              <a:t>ARTICIPACIÓN</a:t>
            </a:r>
            <a:r>
              <a:rPr lang="es-ES" altLang="es-EC" sz="2400" dirty="0">
                <a:solidFill>
                  <a:srgbClr val="DA9D28"/>
                </a:solidFill>
                <a:latin typeface="Arial" panose="020B0604020202020204" pitchFamily="34" charset="0"/>
              </a:rPr>
              <a:t> C</a:t>
            </a:r>
            <a:r>
              <a:rPr lang="es-ES" altLang="es-EC" sz="1400" dirty="0">
                <a:solidFill>
                  <a:srgbClr val="DA9D28"/>
                </a:solidFill>
                <a:latin typeface="Arial" panose="020B0604020202020204" pitchFamily="34" charset="0"/>
              </a:rPr>
              <a:t>IUDADANA</a:t>
            </a:r>
            <a:r>
              <a:rPr lang="es-ES" altLang="es-EC" sz="2400" dirty="0">
                <a:solidFill>
                  <a:srgbClr val="DA9D28"/>
                </a:solidFill>
                <a:latin typeface="Arial" panose="020B0604020202020204" pitchFamily="34" charset="0"/>
              </a:rPr>
              <a:t> </a:t>
            </a:r>
            <a:r>
              <a:rPr lang="es-ES" altLang="es-EC" sz="1400" dirty="0">
                <a:solidFill>
                  <a:srgbClr val="DA9D28"/>
                </a:solidFill>
                <a:latin typeface="Arial" panose="020B0604020202020204" pitchFamily="34" charset="0"/>
              </a:rPr>
              <a:t>Y</a:t>
            </a:r>
            <a:r>
              <a:rPr lang="es-ES" altLang="es-EC" sz="2400" dirty="0">
                <a:solidFill>
                  <a:srgbClr val="DA9D28"/>
                </a:solidFill>
                <a:latin typeface="Arial" panose="020B0604020202020204" pitchFamily="34" charset="0"/>
              </a:rPr>
              <a:t> C</a:t>
            </a:r>
            <a:r>
              <a:rPr lang="es-ES" altLang="es-EC" sz="1400" dirty="0">
                <a:solidFill>
                  <a:srgbClr val="DA9D28"/>
                </a:solidFill>
                <a:latin typeface="Arial" panose="020B0604020202020204" pitchFamily="34" charset="0"/>
              </a:rPr>
              <a:t>ONTROL </a:t>
            </a:r>
            <a:r>
              <a:rPr lang="es-EC" altLang="es-EC" sz="2400" dirty="0">
                <a:solidFill>
                  <a:srgbClr val="DA9D28"/>
                </a:solidFill>
                <a:latin typeface="Arial" panose="020B0604020202020204" pitchFamily="34" charset="0"/>
              </a:rPr>
              <a:t>S</a:t>
            </a:r>
            <a:r>
              <a:rPr lang="es-EC" altLang="es-EC" sz="1400" dirty="0">
                <a:solidFill>
                  <a:srgbClr val="DA9D28"/>
                </a:solidFill>
                <a:latin typeface="Arial" panose="020B0604020202020204" pitchFamily="34" charset="0"/>
              </a:rPr>
              <a:t>OCIAL</a:t>
            </a:r>
            <a:r>
              <a:rPr lang="es-EC" altLang="es-EC" sz="2400" dirty="0">
                <a:solidFill>
                  <a:srgbClr val="DA9D28"/>
                </a:solidFill>
                <a:latin typeface="Arial" panose="020B0604020202020204" pitchFamily="34" charset="0"/>
              </a:rPr>
              <a:t>  CPCCS)</a:t>
            </a:r>
          </a:p>
        </p:txBody>
      </p:sp>
      <p:sp>
        <p:nvSpPr>
          <p:cNvPr id="4" name="Redondear rectángulo de esquina diagonal 5">
            <a:extLst>
              <a:ext uri="{FF2B5EF4-FFF2-40B4-BE49-F238E27FC236}">
                <a16:creationId xmlns:a16="http://schemas.microsoft.com/office/drawing/2014/main" id="{5A04F6D9-201E-681F-C80B-9288EEE0C6C7}"/>
              </a:ext>
            </a:extLst>
          </p:cNvPr>
          <p:cNvSpPr/>
          <p:nvPr/>
        </p:nvSpPr>
        <p:spPr>
          <a:xfrm>
            <a:off x="6985416" y="2623942"/>
            <a:ext cx="4197244" cy="1169551"/>
          </a:xfrm>
          <a:prstGeom prst="round2DiagRect">
            <a:avLst/>
          </a:prstGeom>
          <a:solidFill>
            <a:srgbClr val="D4D4D4"/>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 sz="1500" dirty="0">
                <a:solidFill>
                  <a:srgbClr val="000000"/>
                </a:solidFill>
                <a:latin typeface="Segoe"/>
                <a:cs typeface="Arial" panose="020B0604020202020204" pitchFamily="34" charset="0"/>
              </a:rPr>
              <a:t>El CPCCS es el ente rector responsable de establecer mecanismos de rendición de cuentas de las instituciones y entidades del sector público.</a:t>
            </a:r>
            <a:endParaRPr lang="es-EC" sz="1500" dirty="0">
              <a:latin typeface="Segoe"/>
              <a:cs typeface="Arial" panose="020B0604020202020204" pitchFamily="34" charset="0"/>
            </a:endParaRPr>
          </a:p>
        </p:txBody>
      </p:sp>
      <p:pic>
        <p:nvPicPr>
          <p:cNvPr id="5" name="5 Imagen">
            <a:extLst>
              <a:ext uri="{FF2B5EF4-FFF2-40B4-BE49-F238E27FC236}">
                <a16:creationId xmlns:a16="http://schemas.microsoft.com/office/drawing/2014/main" id="{4847B5CE-C8AE-83C6-09EB-468209A2C6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857" y="2371130"/>
            <a:ext cx="6450621" cy="3940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a:extLst>
            <a:ext uri="{FF2B5EF4-FFF2-40B4-BE49-F238E27FC236}">
              <a16:creationId xmlns:a16="http://schemas.microsoft.com/office/drawing/2014/main" id="{43CB39AF-7239-3BEC-62CD-BC4C93E0BDC1}"/>
            </a:ext>
          </a:extLst>
        </p:cNvPr>
        <p:cNvGrpSpPr/>
        <p:nvPr/>
      </p:nvGrpSpPr>
      <p:grpSpPr>
        <a:xfrm>
          <a:off x="0" y="0"/>
          <a:ext cx="0" cy="0"/>
          <a:chOff x="0" y="0"/>
          <a:chExt cx="0" cy="0"/>
        </a:xfrm>
      </p:grpSpPr>
      <p:pic>
        <p:nvPicPr>
          <p:cNvPr id="123" name="Google Shape;123;p4">
            <a:extLst>
              <a:ext uri="{FF2B5EF4-FFF2-40B4-BE49-F238E27FC236}">
                <a16:creationId xmlns:a16="http://schemas.microsoft.com/office/drawing/2014/main" id="{2D4C0CFA-95BD-D535-C8B7-AE62B5440C13}"/>
              </a:ext>
            </a:extLst>
          </p:cNvPr>
          <p:cNvPicPr preferRelativeResize="0"/>
          <p:nvPr/>
        </p:nvPicPr>
        <p:blipFill rotWithShape="1">
          <a:blip r:embed="rId3">
            <a:alphaModFix/>
          </a:blip>
          <a:srcRect l="53416"/>
          <a:stretch/>
        </p:blipFill>
        <p:spPr>
          <a:xfrm>
            <a:off x="0" y="275896"/>
            <a:ext cx="1010400" cy="426965"/>
          </a:xfrm>
          <a:prstGeom prst="rect">
            <a:avLst/>
          </a:prstGeom>
          <a:noFill/>
          <a:ln>
            <a:noFill/>
          </a:ln>
        </p:spPr>
      </p:pic>
      <p:sp>
        <p:nvSpPr>
          <p:cNvPr id="124" name="Google Shape;124;p4">
            <a:extLst>
              <a:ext uri="{FF2B5EF4-FFF2-40B4-BE49-F238E27FC236}">
                <a16:creationId xmlns:a16="http://schemas.microsoft.com/office/drawing/2014/main" id="{271F8766-9BF5-58F7-164A-3E4965822882}"/>
              </a:ext>
            </a:extLst>
          </p:cNvPr>
          <p:cNvSpPr txBox="1"/>
          <p:nvPr/>
        </p:nvSpPr>
        <p:spPr>
          <a:xfrm>
            <a:off x="1010400" y="195139"/>
            <a:ext cx="490945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3600" b="1" dirty="0">
                <a:solidFill>
                  <a:srgbClr val="2D2D93"/>
                </a:solidFill>
                <a:latin typeface="Arial"/>
                <a:ea typeface="Arial"/>
                <a:cs typeface="Arial"/>
                <a:sym typeface="Arial"/>
              </a:rPr>
              <a:t>Temas</a:t>
            </a:r>
            <a:endParaRPr dirty="0"/>
          </a:p>
        </p:txBody>
      </p:sp>
      <p:grpSp>
        <p:nvGrpSpPr>
          <p:cNvPr id="2" name="Grupo 12297">
            <a:extLst>
              <a:ext uri="{FF2B5EF4-FFF2-40B4-BE49-F238E27FC236}">
                <a16:creationId xmlns:a16="http://schemas.microsoft.com/office/drawing/2014/main" id="{9876A40C-9C06-67B0-95D9-495393542A80}"/>
              </a:ext>
            </a:extLst>
          </p:cNvPr>
          <p:cNvGrpSpPr>
            <a:grpSpLocks/>
          </p:cNvGrpSpPr>
          <p:nvPr/>
        </p:nvGrpSpPr>
        <p:grpSpPr bwMode="auto">
          <a:xfrm>
            <a:off x="1090613" y="1254125"/>
            <a:ext cx="8161337" cy="1065213"/>
            <a:chOff x="14439" y="1187406"/>
            <a:chExt cx="8162447" cy="1064077"/>
          </a:xfrm>
        </p:grpSpPr>
        <p:sp>
          <p:nvSpPr>
            <p:cNvPr id="3" name="CuadroTexto 23">
              <a:extLst>
                <a:ext uri="{FF2B5EF4-FFF2-40B4-BE49-F238E27FC236}">
                  <a16:creationId xmlns:a16="http://schemas.microsoft.com/office/drawing/2014/main" id="{3311BE13-BE95-B595-7CD5-6AB6358A5135}"/>
                </a:ext>
              </a:extLst>
            </p:cNvPr>
            <p:cNvSpPr txBox="1">
              <a:spLocks noChangeArrowheads="1"/>
            </p:cNvSpPr>
            <p:nvPr/>
          </p:nvSpPr>
          <p:spPr bwMode="auto">
            <a:xfrm>
              <a:off x="1043222" y="1230275"/>
              <a:ext cx="7133664" cy="82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889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889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889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889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889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8895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8895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8895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8895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ct val="35000"/>
                </a:spcAft>
                <a:buFontTx/>
                <a:buNone/>
              </a:pPr>
              <a:r>
                <a:rPr lang="es-EC" altLang="es-EC" sz="1400" dirty="0">
                  <a:latin typeface="Segoe"/>
                </a:rPr>
                <a:t>PLANIFICACIÓN</a:t>
              </a:r>
            </a:p>
            <a:p>
              <a:pPr>
                <a:spcBef>
                  <a:spcPct val="0"/>
                </a:spcBef>
                <a:spcAft>
                  <a:spcPct val="35000"/>
                </a:spcAft>
                <a:buFontTx/>
                <a:buNone/>
              </a:pPr>
              <a:r>
                <a:rPr lang="es-EC" altLang="es-EC" sz="1400" dirty="0">
                  <a:latin typeface="Segoe"/>
                </a:rPr>
                <a:t>Cumplimiento de: ● Políticas, ● Planes estratégicos</a:t>
              </a:r>
            </a:p>
            <a:p>
              <a:pPr>
                <a:spcBef>
                  <a:spcPct val="0"/>
                </a:spcBef>
                <a:spcAft>
                  <a:spcPct val="35000"/>
                </a:spcAft>
                <a:buFontTx/>
                <a:buNone/>
              </a:pPr>
              <a:r>
                <a:rPr lang="es-EC" altLang="es-EC" sz="1400" dirty="0">
                  <a:latin typeface="Segoe"/>
                </a:rPr>
                <a:t>● Programas y proyectos, ● Plan Operativo Anual, ● Cumplimiento de objetivos;</a:t>
              </a:r>
            </a:p>
          </p:txBody>
        </p:sp>
        <p:sp>
          <p:nvSpPr>
            <p:cNvPr id="4" name="Lágrima 3">
              <a:extLst>
                <a:ext uri="{FF2B5EF4-FFF2-40B4-BE49-F238E27FC236}">
                  <a16:creationId xmlns:a16="http://schemas.microsoft.com/office/drawing/2014/main" id="{6DCE3967-B9E6-1438-494F-9778C76FB38A}"/>
                </a:ext>
              </a:extLst>
            </p:cNvPr>
            <p:cNvSpPr/>
            <p:nvPr/>
          </p:nvSpPr>
          <p:spPr>
            <a:xfrm>
              <a:off x="14439" y="1187406"/>
              <a:ext cx="793858" cy="1064077"/>
            </a:xfrm>
            <a:prstGeom prst="teardrop">
              <a:avLst/>
            </a:prstGeom>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s-EC" dirty="0">
                <a:latin typeface="Segoe"/>
              </a:endParaRPr>
            </a:p>
          </p:txBody>
        </p:sp>
        <p:cxnSp>
          <p:nvCxnSpPr>
            <p:cNvPr id="5" name="Conector recto 4">
              <a:extLst>
                <a:ext uri="{FF2B5EF4-FFF2-40B4-BE49-F238E27FC236}">
                  <a16:creationId xmlns:a16="http://schemas.microsoft.com/office/drawing/2014/main" id="{8A8E4AA7-CAB1-56B8-87A0-C8CFEABBB905}"/>
                </a:ext>
              </a:extLst>
            </p:cNvPr>
            <p:cNvCxnSpPr>
              <a:cxnSpLocks/>
            </p:cNvCxnSpPr>
            <p:nvPr/>
          </p:nvCxnSpPr>
          <p:spPr>
            <a:xfrm flipV="1">
              <a:off x="801946" y="1187406"/>
              <a:ext cx="7093915" cy="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6" name="Conector recto 5">
              <a:extLst>
                <a:ext uri="{FF2B5EF4-FFF2-40B4-BE49-F238E27FC236}">
                  <a16:creationId xmlns:a16="http://schemas.microsoft.com/office/drawing/2014/main" id="{66E58273-8CF6-F61C-9EE5-D452C6B0EB10}"/>
                </a:ext>
              </a:extLst>
            </p:cNvPr>
            <p:cNvCxnSpPr>
              <a:cxnSpLocks/>
            </p:cNvCxnSpPr>
            <p:nvPr/>
          </p:nvCxnSpPr>
          <p:spPr>
            <a:xfrm>
              <a:off x="7881571" y="1187406"/>
              <a:ext cx="0" cy="710442"/>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7" name="Grupo 12320">
            <a:extLst>
              <a:ext uri="{FF2B5EF4-FFF2-40B4-BE49-F238E27FC236}">
                <a16:creationId xmlns:a16="http://schemas.microsoft.com/office/drawing/2014/main" id="{62A983C2-2217-EC10-66B4-13B46DC2AA3F}"/>
              </a:ext>
            </a:extLst>
          </p:cNvPr>
          <p:cNvGrpSpPr>
            <a:grpSpLocks/>
          </p:cNvGrpSpPr>
          <p:nvPr/>
        </p:nvGrpSpPr>
        <p:grpSpPr bwMode="auto">
          <a:xfrm>
            <a:off x="1768475" y="2424113"/>
            <a:ext cx="8340725" cy="1082675"/>
            <a:chOff x="1768352" y="2545401"/>
            <a:chExt cx="8340247" cy="1082072"/>
          </a:xfrm>
        </p:grpSpPr>
        <p:sp>
          <p:nvSpPr>
            <p:cNvPr id="8" name="CuadroTexto 12296">
              <a:extLst>
                <a:ext uri="{FF2B5EF4-FFF2-40B4-BE49-F238E27FC236}">
                  <a16:creationId xmlns:a16="http://schemas.microsoft.com/office/drawing/2014/main" id="{CE4DF246-934D-A215-6D29-55E9FA56A3FF}"/>
                </a:ext>
              </a:extLst>
            </p:cNvPr>
            <p:cNvSpPr txBox="1">
              <a:spLocks noChangeArrowheads="1"/>
            </p:cNvSpPr>
            <p:nvPr/>
          </p:nvSpPr>
          <p:spPr bwMode="auto">
            <a:xfrm>
              <a:off x="2699271" y="2545401"/>
              <a:ext cx="740932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es-EC" altLang="es-EC" sz="1400" dirty="0">
                  <a:latin typeface="Segoe"/>
                </a:rPr>
                <a:t>PRESUPUESTO: ● Ejecución presupuestaria, ● Contratación pública, ● Adquisición y enajenación de bienes, ● Gasto en publicidad y propaganda; ● Transparencia y acceso a la información; ● Balance general , ● Cumplimiento de obligaciones </a:t>
              </a:r>
            </a:p>
          </p:txBody>
        </p:sp>
        <p:sp>
          <p:nvSpPr>
            <p:cNvPr id="9" name="Lágrima 8">
              <a:extLst>
                <a:ext uri="{FF2B5EF4-FFF2-40B4-BE49-F238E27FC236}">
                  <a16:creationId xmlns:a16="http://schemas.microsoft.com/office/drawing/2014/main" id="{EF0788BF-3AD6-9FE1-F8AA-1A57461496F3}"/>
                </a:ext>
              </a:extLst>
            </p:cNvPr>
            <p:cNvSpPr/>
            <p:nvPr/>
          </p:nvSpPr>
          <p:spPr>
            <a:xfrm>
              <a:off x="1768352" y="2562853"/>
              <a:ext cx="861964" cy="1064620"/>
            </a:xfrm>
            <a:prstGeom prst="teardrop">
              <a:avLst/>
            </a:prstGeom>
            <a:solidFill>
              <a:schemeClr val="tx2">
                <a:lumMod val="40000"/>
                <a:lumOff val="60000"/>
              </a:schemeClr>
            </a:solidFill>
            <a:ln w="381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s-EC" dirty="0">
                <a:latin typeface="Segoe"/>
              </a:endParaRPr>
            </a:p>
          </p:txBody>
        </p:sp>
        <p:cxnSp>
          <p:nvCxnSpPr>
            <p:cNvPr id="10" name="Conector recto 12301">
              <a:extLst>
                <a:ext uri="{FF2B5EF4-FFF2-40B4-BE49-F238E27FC236}">
                  <a16:creationId xmlns:a16="http://schemas.microsoft.com/office/drawing/2014/main" id="{9376B1B1-E34E-10EE-5A13-480AFD7EF3BA}"/>
                </a:ext>
              </a:extLst>
            </p:cNvPr>
            <p:cNvCxnSpPr>
              <a:cxnSpLocks/>
              <a:stCxn id="9" idx="7"/>
            </p:cNvCxnSpPr>
            <p:nvPr/>
          </p:nvCxnSpPr>
          <p:spPr>
            <a:xfrm>
              <a:off x="2630316" y="2562853"/>
              <a:ext cx="7422725" cy="0"/>
            </a:xfrm>
            <a:prstGeom prst="line">
              <a:avLst/>
            </a:prstGeom>
            <a:ln w="3810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1" name="Conector recto 12302">
              <a:extLst>
                <a:ext uri="{FF2B5EF4-FFF2-40B4-BE49-F238E27FC236}">
                  <a16:creationId xmlns:a16="http://schemas.microsoft.com/office/drawing/2014/main" id="{A8BCF581-6E80-FF91-D84B-C071D88FAD3B}"/>
                </a:ext>
              </a:extLst>
            </p:cNvPr>
            <p:cNvCxnSpPr>
              <a:cxnSpLocks/>
            </p:cNvCxnSpPr>
            <p:nvPr/>
          </p:nvCxnSpPr>
          <p:spPr>
            <a:xfrm>
              <a:off x="10040341" y="2562853"/>
              <a:ext cx="0" cy="710804"/>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CuadroTexto 12310">
            <a:extLst>
              <a:ext uri="{FF2B5EF4-FFF2-40B4-BE49-F238E27FC236}">
                <a16:creationId xmlns:a16="http://schemas.microsoft.com/office/drawing/2014/main" id="{E86895DA-2D22-19B7-C095-4E7F5AEE8EFC}"/>
              </a:ext>
            </a:extLst>
          </p:cNvPr>
          <p:cNvSpPr txBox="1">
            <a:spLocks noChangeArrowheads="1"/>
          </p:cNvSpPr>
          <p:nvPr/>
        </p:nvSpPr>
        <p:spPr bwMode="auto">
          <a:xfrm>
            <a:off x="3349625" y="3744913"/>
            <a:ext cx="74088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es-EC" altLang="es-EC" sz="1400" dirty="0">
                <a:latin typeface="Segoe"/>
              </a:rPr>
              <a:t>PARTICIPACIÓN CIUDADANA:</a:t>
            </a:r>
          </a:p>
          <a:p>
            <a:pPr>
              <a:lnSpc>
                <a:spcPct val="100000"/>
              </a:lnSpc>
              <a:spcBef>
                <a:spcPct val="0"/>
              </a:spcBef>
              <a:buFontTx/>
              <a:buNone/>
            </a:pPr>
            <a:r>
              <a:rPr lang="es-EC" altLang="es-EC" sz="1400" dirty="0">
                <a:latin typeface="Segoe"/>
              </a:rPr>
              <a:t> ● Mecanismos de participación ciudadana, ● Mecanismos de control social, ● Cumplimiento de acuerdos en deliberaciones de RC</a:t>
            </a:r>
          </a:p>
        </p:txBody>
      </p:sp>
      <p:sp>
        <p:nvSpPr>
          <p:cNvPr id="13" name="Lágrima 12">
            <a:extLst>
              <a:ext uri="{FF2B5EF4-FFF2-40B4-BE49-F238E27FC236}">
                <a16:creationId xmlns:a16="http://schemas.microsoft.com/office/drawing/2014/main" id="{B79367C2-BF64-3718-6229-2BD59BF96C65}"/>
              </a:ext>
            </a:extLst>
          </p:cNvPr>
          <p:cNvSpPr/>
          <p:nvPr/>
        </p:nvSpPr>
        <p:spPr>
          <a:xfrm>
            <a:off x="2417763" y="3762375"/>
            <a:ext cx="863600" cy="1065213"/>
          </a:xfrm>
          <a:prstGeom prst="teardrop">
            <a:avLst/>
          </a:prstGeom>
          <a:solidFill>
            <a:srgbClr val="4C3DA8"/>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s-EC" dirty="0">
              <a:latin typeface="Segoe"/>
            </a:endParaRPr>
          </a:p>
        </p:txBody>
      </p:sp>
      <p:cxnSp>
        <p:nvCxnSpPr>
          <p:cNvPr id="14" name="Conector recto 13">
            <a:extLst>
              <a:ext uri="{FF2B5EF4-FFF2-40B4-BE49-F238E27FC236}">
                <a16:creationId xmlns:a16="http://schemas.microsoft.com/office/drawing/2014/main" id="{3F4A9A7D-7F12-39AA-D25D-6F1A09402083}"/>
              </a:ext>
            </a:extLst>
          </p:cNvPr>
          <p:cNvCxnSpPr>
            <a:cxnSpLocks/>
            <a:stCxn id="13" idx="7"/>
          </p:cNvCxnSpPr>
          <p:nvPr/>
        </p:nvCxnSpPr>
        <p:spPr>
          <a:xfrm>
            <a:off x="3281363" y="3762375"/>
            <a:ext cx="7423150" cy="0"/>
          </a:xfrm>
          <a:prstGeom prst="line">
            <a:avLst/>
          </a:prstGeom>
          <a:ln w="38100">
            <a:solidFill>
              <a:schemeClr val="tx2"/>
            </a:solidFill>
          </a:ln>
        </p:spPr>
        <p:style>
          <a:lnRef idx="3">
            <a:schemeClr val="accent1"/>
          </a:lnRef>
          <a:fillRef idx="0">
            <a:schemeClr val="accent1"/>
          </a:fillRef>
          <a:effectRef idx="2">
            <a:schemeClr val="accent1"/>
          </a:effectRef>
          <a:fontRef idx="minor">
            <a:schemeClr val="tx1"/>
          </a:fontRef>
        </p:style>
      </p:cxnSp>
      <p:cxnSp>
        <p:nvCxnSpPr>
          <p:cNvPr id="15" name="Conector recto 14">
            <a:extLst>
              <a:ext uri="{FF2B5EF4-FFF2-40B4-BE49-F238E27FC236}">
                <a16:creationId xmlns:a16="http://schemas.microsoft.com/office/drawing/2014/main" id="{5633F2C4-75C8-5083-E5F1-D541FE6606B4}"/>
              </a:ext>
            </a:extLst>
          </p:cNvPr>
          <p:cNvCxnSpPr>
            <a:cxnSpLocks/>
          </p:cNvCxnSpPr>
          <p:nvPr/>
        </p:nvCxnSpPr>
        <p:spPr>
          <a:xfrm>
            <a:off x="10690225" y="3762375"/>
            <a:ext cx="0" cy="71120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CuadroTexto 12314">
            <a:extLst>
              <a:ext uri="{FF2B5EF4-FFF2-40B4-BE49-F238E27FC236}">
                <a16:creationId xmlns:a16="http://schemas.microsoft.com/office/drawing/2014/main" id="{53BD9532-9B0E-3DDB-8CF3-EDAB87B2FA18}"/>
              </a:ext>
            </a:extLst>
          </p:cNvPr>
          <p:cNvSpPr txBox="1">
            <a:spLocks noChangeArrowheads="1"/>
          </p:cNvSpPr>
          <p:nvPr/>
        </p:nvSpPr>
        <p:spPr bwMode="auto">
          <a:xfrm>
            <a:off x="4025900" y="4954588"/>
            <a:ext cx="74088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es-EC" altLang="es-EC" sz="1400" dirty="0">
                <a:latin typeface="Segoe"/>
              </a:rPr>
              <a:t>CONTROL: • Cumplimiento de recomendaciones o pronunciamientos emanados por las entidades de la Función de Transparencia y Control Social y la Procuraduría General del Estado; • Otras específicas, dependiendo del sector</a:t>
            </a:r>
          </a:p>
        </p:txBody>
      </p:sp>
      <p:sp>
        <p:nvSpPr>
          <p:cNvPr id="17" name="Lágrima 16">
            <a:extLst>
              <a:ext uri="{FF2B5EF4-FFF2-40B4-BE49-F238E27FC236}">
                <a16:creationId xmlns:a16="http://schemas.microsoft.com/office/drawing/2014/main" id="{B9F0AD4D-5A2E-9A78-E1C6-6DD62F1385C4}"/>
              </a:ext>
            </a:extLst>
          </p:cNvPr>
          <p:cNvSpPr/>
          <p:nvPr/>
        </p:nvSpPr>
        <p:spPr>
          <a:xfrm>
            <a:off x="3095625" y="4972050"/>
            <a:ext cx="862013" cy="1063625"/>
          </a:xfrm>
          <a:prstGeom prst="teardrop">
            <a:avLst/>
          </a:prstGeom>
          <a:solidFill>
            <a:schemeClr val="accent5">
              <a:lumMod val="75000"/>
            </a:schemeClr>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s-EC" dirty="0">
              <a:latin typeface="Segoe"/>
            </a:endParaRPr>
          </a:p>
        </p:txBody>
      </p:sp>
      <p:cxnSp>
        <p:nvCxnSpPr>
          <p:cNvPr id="18" name="Conector recto 17">
            <a:extLst>
              <a:ext uri="{FF2B5EF4-FFF2-40B4-BE49-F238E27FC236}">
                <a16:creationId xmlns:a16="http://schemas.microsoft.com/office/drawing/2014/main" id="{670C1B5F-8126-16D0-1BE9-C0AC0F049D91}"/>
              </a:ext>
            </a:extLst>
          </p:cNvPr>
          <p:cNvCxnSpPr>
            <a:cxnSpLocks/>
          </p:cNvCxnSpPr>
          <p:nvPr/>
        </p:nvCxnSpPr>
        <p:spPr>
          <a:xfrm>
            <a:off x="3957638" y="4972050"/>
            <a:ext cx="7423150" cy="0"/>
          </a:xfrm>
          <a:prstGeom prst="line">
            <a:avLst/>
          </a:prstGeom>
          <a:ln w="38100">
            <a:solidFill>
              <a:srgbClr val="0070C0"/>
            </a:solidFill>
          </a:ln>
        </p:spPr>
        <p:style>
          <a:lnRef idx="3">
            <a:schemeClr val="accent1"/>
          </a:lnRef>
          <a:fillRef idx="0">
            <a:schemeClr val="accent1"/>
          </a:fillRef>
          <a:effectRef idx="2">
            <a:schemeClr val="accent1"/>
          </a:effectRef>
          <a:fontRef idx="minor">
            <a:schemeClr val="tx1"/>
          </a:fontRef>
        </p:style>
      </p:cxnSp>
      <p:cxnSp>
        <p:nvCxnSpPr>
          <p:cNvPr id="19" name="Conector recto 18">
            <a:extLst>
              <a:ext uri="{FF2B5EF4-FFF2-40B4-BE49-F238E27FC236}">
                <a16:creationId xmlns:a16="http://schemas.microsoft.com/office/drawing/2014/main" id="{B240E94C-17FB-472C-100B-A12EE9AFEA91}"/>
              </a:ext>
            </a:extLst>
          </p:cNvPr>
          <p:cNvCxnSpPr>
            <a:cxnSpLocks/>
          </p:cNvCxnSpPr>
          <p:nvPr/>
        </p:nvCxnSpPr>
        <p:spPr>
          <a:xfrm>
            <a:off x="11366500" y="4972050"/>
            <a:ext cx="0" cy="709613"/>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pic>
        <p:nvPicPr>
          <p:cNvPr id="20" name="Imagen 12323">
            <a:extLst>
              <a:ext uri="{FF2B5EF4-FFF2-40B4-BE49-F238E27FC236}">
                <a16:creationId xmlns:a16="http://schemas.microsoft.com/office/drawing/2014/main" id="{F89132BD-1296-C707-3A50-02656D6DED2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5948" t="16193" r="25075" b="23019"/>
          <a:stretch>
            <a:fillRect/>
          </a:stretch>
        </p:blipFill>
        <p:spPr bwMode="auto">
          <a:xfrm>
            <a:off x="1871663" y="2503488"/>
            <a:ext cx="766762"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n 12324">
            <a:extLst>
              <a:ext uri="{FF2B5EF4-FFF2-40B4-BE49-F238E27FC236}">
                <a16:creationId xmlns:a16="http://schemas.microsoft.com/office/drawing/2014/main" id="{F14FF6BD-9A93-F34A-3258-208DB121DC1F}"/>
              </a:ext>
            </a:extLst>
          </p:cNvPr>
          <p:cNvPicPr>
            <a:picLocks noChangeAspect="1" noChangeArrowheads="1"/>
          </p:cNvPicPr>
          <p:nvPr/>
        </p:nvPicPr>
        <p:blipFill>
          <a:blip r:embed="rId5">
            <a:clrChange>
              <a:clrFrom>
                <a:srgbClr val="ECECEC"/>
              </a:clrFrom>
              <a:clrTo>
                <a:srgbClr val="ECECEC">
                  <a:alpha val="0"/>
                </a:srgbClr>
              </a:clrTo>
            </a:clrChange>
            <a:extLst>
              <a:ext uri="{28A0092B-C50C-407E-A947-70E740481C1C}">
                <a14:useLocalDpi xmlns:a14="http://schemas.microsoft.com/office/drawing/2010/main" val="0"/>
              </a:ext>
            </a:extLst>
          </a:blip>
          <a:srcRect/>
          <a:stretch>
            <a:fillRect/>
          </a:stretch>
        </p:blipFill>
        <p:spPr bwMode="auto">
          <a:xfrm>
            <a:off x="1196975" y="1438275"/>
            <a:ext cx="627063"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12325">
            <a:extLst>
              <a:ext uri="{FF2B5EF4-FFF2-40B4-BE49-F238E27FC236}">
                <a16:creationId xmlns:a16="http://schemas.microsoft.com/office/drawing/2014/main" id="{22F39722-81A5-274F-FF1F-41C3757B3DB8}"/>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6188" y="3873500"/>
            <a:ext cx="7651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12327">
            <a:extLst>
              <a:ext uri="{FF2B5EF4-FFF2-40B4-BE49-F238E27FC236}">
                <a16:creationId xmlns:a16="http://schemas.microsoft.com/office/drawing/2014/main" id="{106C9844-5246-F2AA-7EFD-C54980C6783E}"/>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4584" t="11816" r="13110" b="12462"/>
          <a:stretch>
            <a:fillRect/>
          </a:stretch>
        </p:blipFill>
        <p:spPr bwMode="auto">
          <a:xfrm>
            <a:off x="3143250" y="5064125"/>
            <a:ext cx="766763"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8355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a:extLst>
            <a:ext uri="{FF2B5EF4-FFF2-40B4-BE49-F238E27FC236}">
              <a16:creationId xmlns:a16="http://schemas.microsoft.com/office/drawing/2014/main" id="{CDC0097E-8FF4-BEFC-66AB-9475C031B497}"/>
            </a:ext>
          </a:extLst>
        </p:cNvPr>
        <p:cNvGrpSpPr/>
        <p:nvPr/>
      </p:nvGrpSpPr>
      <p:grpSpPr>
        <a:xfrm>
          <a:off x="0" y="0"/>
          <a:ext cx="0" cy="0"/>
          <a:chOff x="0" y="0"/>
          <a:chExt cx="0" cy="0"/>
        </a:xfrm>
      </p:grpSpPr>
      <p:pic>
        <p:nvPicPr>
          <p:cNvPr id="123" name="Google Shape;123;p4">
            <a:extLst>
              <a:ext uri="{FF2B5EF4-FFF2-40B4-BE49-F238E27FC236}">
                <a16:creationId xmlns:a16="http://schemas.microsoft.com/office/drawing/2014/main" id="{F72D22FD-82A1-D9CF-1F94-DBA7DFDFC86E}"/>
              </a:ext>
            </a:extLst>
          </p:cNvPr>
          <p:cNvPicPr preferRelativeResize="0"/>
          <p:nvPr/>
        </p:nvPicPr>
        <p:blipFill rotWithShape="1">
          <a:blip r:embed="rId3">
            <a:alphaModFix/>
          </a:blip>
          <a:srcRect l="53416"/>
          <a:stretch/>
        </p:blipFill>
        <p:spPr>
          <a:xfrm>
            <a:off x="0" y="275896"/>
            <a:ext cx="1010400" cy="426965"/>
          </a:xfrm>
          <a:prstGeom prst="rect">
            <a:avLst/>
          </a:prstGeom>
          <a:noFill/>
          <a:ln>
            <a:noFill/>
          </a:ln>
        </p:spPr>
      </p:pic>
      <p:sp>
        <p:nvSpPr>
          <p:cNvPr id="124" name="Google Shape;124;p4">
            <a:extLst>
              <a:ext uri="{FF2B5EF4-FFF2-40B4-BE49-F238E27FC236}">
                <a16:creationId xmlns:a16="http://schemas.microsoft.com/office/drawing/2014/main" id="{A152F792-AE9C-D1A6-7AE0-1E0563BD7761}"/>
              </a:ext>
            </a:extLst>
          </p:cNvPr>
          <p:cNvSpPr txBox="1"/>
          <p:nvPr/>
        </p:nvSpPr>
        <p:spPr>
          <a:xfrm>
            <a:off x="1010400" y="195139"/>
            <a:ext cx="490945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3600" b="1" dirty="0">
                <a:solidFill>
                  <a:srgbClr val="2D2D93"/>
                </a:solidFill>
              </a:rPr>
              <a:t>Fases del Proceso</a:t>
            </a:r>
            <a:endParaRPr dirty="0"/>
          </a:p>
        </p:txBody>
      </p:sp>
      <p:grpSp>
        <p:nvGrpSpPr>
          <p:cNvPr id="2" name="Grupo 1">
            <a:extLst>
              <a:ext uri="{FF2B5EF4-FFF2-40B4-BE49-F238E27FC236}">
                <a16:creationId xmlns:a16="http://schemas.microsoft.com/office/drawing/2014/main" id="{CFC9D7F0-2F42-FDA0-7956-21B9C73C0320}"/>
              </a:ext>
            </a:extLst>
          </p:cNvPr>
          <p:cNvGrpSpPr/>
          <p:nvPr/>
        </p:nvGrpSpPr>
        <p:grpSpPr>
          <a:xfrm>
            <a:off x="365399" y="1588958"/>
            <a:ext cx="11123441" cy="4292276"/>
            <a:chOff x="496746" y="4749800"/>
            <a:chExt cx="8969008" cy="1983508"/>
          </a:xfrm>
        </p:grpSpPr>
        <p:grpSp>
          <p:nvGrpSpPr>
            <p:cNvPr id="3" name="Grupo 2">
              <a:extLst>
                <a:ext uri="{FF2B5EF4-FFF2-40B4-BE49-F238E27FC236}">
                  <a16:creationId xmlns:a16="http://schemas.microsoft.com/office/drawing/2014/main" id="{16B24344-9DB0-13F2-6B81-1833ECB12554}"/>
                </a:ext>
              </a:extLst>
            </p:cNvPr>
            <p:cNvGrpSpPr/>
            <p:nvPr/>
          </p:nvGrpSpPr>
          <p:grpSpPr>
            <a:xfrm>
              <a:off x="496746" y="5352789"/>
              <a:ext cx="8969008" cy="515213"/>
              <a:chOff x="644536" y="5214289"/>
              <a:chExt cx="8969008" cy="515213"/>
            </a:xfrm>
          </p:grpSpPr>
          <p:sp>
            <p:nvSpPr>
              <p:cNvPr id="8" name="CuadroTexto 7">
                <a:extLst>
                  <a:ext uri="{FF2B5EF4-FFF2-40B4-BE49-F238E27FC236}">
                    <a16:creationId xmlns:a16="http://schemas.microsoft.com/office/drawing/2014/main" id="{88983196-57BA-9B91-D54C-E5732E5F2432}"/>
                  </a:ext>
                </a:extLst>
              </p:cNvPr>
              <p:cNvSpPr txBox="1"/>
              <p:nvPr/>
            </p:nvSpPr>
            <p:spPr>
              <a:xfrm>
                <a:off x="644536" y="5220181"/>
                <a:ext cx="2003234" cy="384013"/>
              </a:xfrm>
              <a:prstGeom prst="rect">
                <a:avLst/>
              </a:prstGeom>
              <a:noFill/>
            </p:spPr>
            <p:txBody>
              <a:bodyPr wrap="square">
                <a:spAutoFit/>
              </a:bodyPr>
              <a:lstStyle/>
              <a:p>
                <a:pPr algn="ctr" eaLnBrk="1" hangingPunct="1"/>
                <a:r>
                  <a:rPr lang="es-EC" sz="1600" dirty="0">
                    <a:solidFill>
                      <a:schemeClr val="accent1">
                        <a:lumMod val="75000"/>
                      </a:schemeClr>
                    </a:solidFill>
                    <a:latin typeface="Arial" panose="020B0604020202020204" pitchFamily="34" charset="0"/>
                    <a:cs typeface="Arial" panose="020B0604020202020204" pitchFamily="34" charset="0"/>
                  </a:rPr>
                  <a:t>ORGANIZACIÓN INTERNA INSTITUCIONAL</a:t>
                </a:r>
                <a:endParaRPr lang="es-ES" sz="1600" b="1" dirty="0">
                  <a:solidFill>
                    <a:schemeClr val="accent1">
                      <a:lumMod val="75000"/>
                    </a:schemeClr>
                  </a:solidFill>
                  <a:ea typeface="Calibri" panose="020F0502020204030204" pitchFamily="34" charset="0"/>
                </a:endParaRPr>
              </a:p>
            </p:txBody>
          </p:sp>
          <p:sp>
            <p:nvSpPr>
              <p:cNvPr id="9" name="CuadroTexto 8">
                <a:extLst>
                  <a:ext uri="{FF2B5EF4-FFF2-40B4-BE49-F238E27FC236}">
                    <a16:creationId xmlns:a16="http://schemas.microsoft.com/office/drawing/2014/main" id="{D12C22F0-D690-303A-35B5-F8FDA623BE17}"/>
                  </a:ext>
                </a:extLst>
              </p:cNvPr>
              <p:cNvSpPr txBox="1"/>
              <p:nvPr/>
            </p:nvSpPr>
            <p:spPr>
              <a:xfrm>
                <a:off x="2861240" y="5239004"/>
                <a:ext cx="2014021" cy="349878"/>
              </a:xfrm>
              <a:prstGeom prst="rect">
                <a:avLst/>
              </a:prstGeom>
              <a:noFill/>
            </p:spPr>
            <p:txBody>
              <a:bodyPr wrap="square">
                <a:spAutoFit/>
              </a:bodyPr>
              <a:lstStyle/>
              <a:p>
                <a:pPr algn="ctr" defTabSz="622300" eaLnBrk="1" hangingPunct="1">
                  <a:lnSpc>
                    <a:spcPct val="90000"/>
                  </a:lnSpc>
                  <a:spcAft>
                    <a:spcPct val="35000"/>
                  </a:spcAft>
                  <a:defRPr/>
                </a:pPr>
                <a:r>
                  <a:rPr lang="es-EC" sz="1600" dirty="0">
                    <a:solidFill>
                      <a:schemeClr val="accent1">
                        <a:lumMod val="75000"/>
                      </a:schemeClr>
                    </a:solidFill>
                    <a:latin typeface="Segoe"/>
                    <a:cs typeface="Arial" panose="020B0604020202020204" pitchFamily="34" charset="0"/>
                  </a:rPr>
                  <a:t>ELABORACIÓN DEL INFORME DE RENDICIÓN DE CUENTAS</a:t>
                </a:r>
                <a:endParaRPr lang="es-ES" sz="1600" b="1" dirty="0">
                  <a:solidFill>
                    <a:schemeClr val="accent1">
                      <a:lumMod val="75000"/>
                    </a:schemeClr>
                  </a:solidFill>
                  <a:ea typeface="Calibri" panose="020F0502020204030204" pitchFamily="34" charset="0"/>
                </a:endParaRPr>
              </a:p>
            </p:txBody>
          </p:sp>
          <p:sp>
            <p:nvSpPr>
              <p:cNvPr id="10" name="CuadroTexto 9">
                <a:extLst>
                  <a:ext uri="{FF2B5EF4-FFF2-40B4-BE49-F238E27FC236}">
                    <a16:creationId xmlns:a16="http://schemas.microsoft.com/office/drawing/2014/main" id="{1E212FFD-293C-E6AC-DD11-FD3CAF8978AB}"/>
                  </a:ext>
                </a:extLst>
              </p:cNvPr>
              <p:cNvSpPr txBox="1"/>
              <p:nvPr/>
            </p:nvSpPr>
            <p:spPr>
              <a:xfrm>
                <a:off x="5084819" y="5214289"/>
                <a:ext cx="2069981" cy="349878"/>
              </a:xfrm>
              <a:prstGeom prst="rect">
                <a:avLst/>
              </a:prstGeom>
              <a:noFill/>
            </p:spPr>
            <p:txBody>
              <a:bodyPr wrap="square">
                <a:spAutoFit/>
              </a:bodyPr>
              <a:lstStyle/>
              <a:p>
                <a:pPr algn="ctr" defTabSz="622300" eaLnBrk="1" hangingPunct="1">
                  <a:lnSpc>
                    <a:spcPct val="90000"/>
                  </a:lnSpc>
                  <a:spcAft>
                    <a:spcPct val="35000"/>
                  </a:spcAft>
                  <a:defRPr/>
                </a:pPr>
                <a:r>
                  <a:rPr lang="es-EC" sz="1600" dirty="0">
                    <a:solidFill>
                      <a:schemeClr val="accent1">
                        <a:lumMod val="75000"/>
                      </a:schemeClr>
                    </a:solidFill>
                    <a:latin typeface="Segoe"/>
                    <a:cs typeface="Arial" panose="020B0604020202020204" pitchFamily="34" charset="0"/>
                  </a:rPr>
                  <a:t>DELIBERACIÓN PÚBLICA DE RENDICIÓN DE CUENTAS</a:t>
                </a:r>
                <a:endParaRPr lang="es-EC" sz="1600" b="1" dirty="0">
                  <a:solidFill>
                    <a:schemeClr val="accent1">
                      <a:lumMod val="75000"/>
                    </a:schemeClr>
                  </a:solidFill>
                  <a:ea typeface="Calibri" panose="020F0502020204030204" pitchFamily="34" charset="0"/>
                </a:endParaRPr>
              </a:p>
            </p:txBody>
          </p:sp>
          <p:sp>
            <p:nvSpPr>
              <p:cNvPr id="11" name="CuadroTexto 10">
                <a:extLst>
                  <a:ext uri="{FF2B5EF4-FFF2-40B4-BE49-F238E27FC236}">
                    <a16:creationId xmlns:a16="http://schemas.microsoft.com/office/drawing/2014/main" id="{E743035F-A0A4-023F-E720-7CFD5BD13E1E}"/>
                  </a:ext>
                </a:extLst>
              </p:cNvPr>
              <p:cNvSpPr txBox="1"/>
              <p:nvPr/>
            </p:nvSpPr>
            <p:spPr>
              <a:xfrm>
                <a:off x="7573326" y="5226019"/>
                <a:ext cx="2040218" cy="503483"/>
              </a:xfrm>
              <a:prstGeom prst="rect">
                <a:avLst/>
              </a:prstGeom>
              <a:noFill/>
            </p:spPr>
            <p:txBody>
              <a:bodyPr wrap="square">
                <a:spAutoFit/>
              </a:bodyPr>
              <a:lstStyle/>
              <a:p>
                <a:pPr algn="ctr" defTabSz="533400" eaLnBrk="1" hangingPunct="1">
                  <a:lnSpc>
                    <a:spcPct val="90000"/>
                  </a:lnSpc>
                  <a:spcAft>
                    <a:spcPct val="35000"/>
                  </a:spcAft>
                  <a:defRPr/>
                </a:pPr>
                <a:r>
                  <a:rPr lang="es-EC" sz="1600" dirty="0">
                    <a:solidFill>
                      <a:schemeClr val="accent1">
                        <a:lumMod val="75000"/>
                      </a:schemeClr>
                    </a:solidFill>
                    <a:latin typeface="Segoe"/>
                    <a:cs typeface="Arial" panose="020B0604020202020204" pitchFamily="34" charset="0"/>
                  </a:rPr>
                  <a:t>ENTREGA DE INFORME DE RENDICIÓN DE CUENTAS AL CPCCS</a:t>
                </a:r>
              </a:p>
              <a:p>
                <a:pPr>
                  <a:defRPr/>
                </a:pPr>
                <a:endParaRPr lang="es-ES" sz="1600" dirty="0">
                  <a:solidFill>
                    <a:srgbClr val="2E2D91"/>
                  </a:solidFill>
                  <a:ea typeface="Calibri" panose="020F0502020204030204" pitchFamily="34" charset="0"/>
                </a:endParaRPr>
              </a:p>
            </p:txBody>
          </p:sp>
        </p:grpSp>
        <p:grpSp>
          <p:nvGrpSpPr>
            <p:cNvPr id="4" name="Grupo 3">
              <a:extLst>
                <a:ext uri="{FF2B5EF4-FFF2-40B4-BE49-F238E27FC236}">
                  <a16:creationId xmlns:a16="http://schemas.microsoft.com/office/drawing/2014/main" id="{F9000924-CA06-521C-5EA4-85D58925CBCC}"/>
                </a:ext>
              </a:extLst>
            </p:cNvPr>
            <p:cNvGrpSpPr/>
            <p:nvPr/>
          </p:nvGrpSpPr>
          <p:grpSpPr>
            <a:xfrm>
              <a:off x="2594768" y="4749800"/>
              <a:ext cx="4766730" cy="1983508"/>
              <a:chOff x="2594768" y="4749800"/>
              <a:chExt cx="4766730" cy="1983508"/>
            </a:xfrm>
          </p:grpSpPr>
          <p:cxnSp>
            <p:nvCxnSpPr>
              <p:cNvPr id="5" name="Conector recto 4">
                <a:extLst>
                  <a:ext uri="{FF2B5EF4-FFF2-40B4-BE49-F238E27FC236}">
                    <a16:creationId xmlns:a16="http://schemas.microsoft.com/office/drawing/2014/main" id="{C6C0C8D5-CBA1-3670-1AE0-D8FFAC2F07F6}"/>
                  </a:ext>
                </a:extLst>
              </p:cNvPr>
              <p:cNvCxnSpPr>
                <a:cxnSpLocks/>
              </p:cNvCxnSpPr>
              <p:nvPr/>
            </p:nvCxnSpPr>
            <p:spPr>
              <a:xfrm>
                <a:off x="4787579" y="4749800"/>
                <a:ext cx="0" cy="1983508"/>
              </a:xfrm>
              <a:prstGeom prst="line">
                <a:avLst/>
              </a:prstGeom>
              <a:ln w="19050">
                <a:solidFill>
                  <a:srgbClr val="2E2D9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E9B4E67C-AB30-1E8D-2210-FCF0C71CE752}"/>
                  </a:ext>
                </a:extLst>
              </p:cNvPr>
              <p:cNvCxnSpPr>
                <a:cxnSpLocks/>
              </p:cNvCxnSpPr>
              <p:nvPr/>
            </p:nvCxnSpPr>
            <p:spPr>
              <a:xfrm>
                <a:off x="7361498" y="4749800"/>
                <a:ext cx="0" cy="1983508"/>
              </a:xfrm>
              <a:prstGeom prst="line">
                <a:avLst/>
              </a:prstGeom>
              <a:ln w="19050">
                <a:solidFill>
                  <a:srgbClr val="2E2D9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CDC62272-F1A1-A060-5B90-5D2B97E2B68D}"/>
                  </a:ext>
                </a:extLst>
              </p:cNvPr>
              <p:cNvCxnSpPr>
                <a:cxnSpLocks/>
              </p:cNvCxnSpPr>
              <p:nvPr/>
            </p:nvCxnSpPr>
            <p:spPr>
              <a:xfrm>
                <a:off x="2594768" y="4749800"/>
                <a:ext cx="0" cy="1983508"/>
              </a:xfrm>
              <a:prstGeom prst="line">
                <a:avLst/>
              </a:prstGeom>
              <a:ln w="19050">
                <a:solidFill>
                  <a:srgbClr val="2E2D9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sp>
        <p:nvSpPr>
          <p:cNvPr id="12" name="CuadroTexto 11">
            <a:extLst>
              <a:ext uri="{FF2B5EF4-FFF2-40B4-BE49-F238E27FC236}">
                <a16:creationId xmlns:a16="http://schemas.microsoft.com/office/drawing/2014/main" id="{F3E87A03-4737-66DB-FE52-E53C89813AA7}"/>
              </a:ext>
            </a:extLst>
          </p:cNvPr>
          <p:cNvSpPr txBox="1"/>
          <p:nvPr/>
        </p:nvSpPr>
        <p:spPr>
          <a:xfrm>
            <a:off x="1353290" y="1037133"/>
            <a:ext cx="560439" cy="1261884"/>
          </a:xfrm>
          <a:prstGeom prst="rect">
            <a:avLst/>
          </a:prstGeom>
          <a:noFill/>
        </p:spPr>
        <p:txBody>
          <a:bodyPr wrap="square" rtlCol="0">
            <a:spAutoFit/>
          </a:bodyPr>
          <a:lstStyle/>
          <a:p>
            <a:pPr algn="ctr"/>
            <a:r>
              <a:rPr lang="es-EC" sz="2800" b="1" dirty="0">
                <a:solidFill>
                  <a:srgbClr val="2E2D91"/>
                </a:solidFill>
              </a:rPr>
              <a:t> </a:t>
            </a:r>
            <a:r>
              <a:rPr lang="es-EC" sz="4800" b="1" dirty="0">
                <a:solidFill>
                  <a:schemeClr val="accent4"/>
                </a:solidFill>
              </a:rPr>
              <a:t>1</a:t>
            </a:r>
          </a:p>
        </p:txBody>
      </p:sp>
      <p:pic>
        <p:nvPicPr>
          <p:cNvPr id="13" name="Рисунок 8">
            <a:extLst>
              <a:ext uri="{FF2B5EF4-FFF2-40B4-BE49-F238E27FC236}">
                <a16:creationId xmlns:a16="http://schemas.microsoft.com/office/drawing/2014/main" id="{A6CD25CE-77E6-183C-E6E4-205F717DD3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3387" y="1350285"/>
            <a:ext cx="360693" cy="948732"/>
          </a:xfrm>
          <a:prstGeom prst="rect">
            <a:avLst/>
          </a:prstGeom>
        </p:spPr>
      </p:pic>
      <p:pic>
        <p:nvPicPr>
          <p:cNvPr id="14" name="Рисунок 8">
            <a:extLst>
              <a:ext uri="{FF2B5EF4-FFF2-40B4-BE49-F238E27FC236}">
                <a16:creationId xmlns:a16="http://schemas.microsoft.com/office/drawing/2014/main" id="{CF93C115-AF41-0FD5-49DD-358F191498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049" y="1405374"/>
            <a:ext cx="360693" cy="948732"/>
          </a:xfrm>
          <a:prstGeom prst="rect">
            <a:avLst/>
          </a:prstGeom>
        </p:spPr>
      </p:pic>
      <p:pic>
        <p:nvPicPr>
          <p:cNvPr id="15" name="Рисунок 8">
            <a:extLst>
              <a:ext uri="{FF2B5EF4-FFF2-40B4-BE49-F238E27FC236}">
                <a16:creationId xmlns:a16="http://schemas.microsoft.com/office/drawing/2014/main" id="{8FE523F5-80EA-EB9B-2EA2-88CEB9EDEF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9885" y="1422813"/>
            <a:ext cx="360693" cy="948732"/>
          </a:xfrm>
          <a:prstGeom prst="rect">
            <a:avLst/>
          </a:prstGeom>
        </p:spPr>
      </p:pic>
      <p:pic>
        <p:nvPicPr>
          <p:cNvPr id="16" name="Рисунок 8">
            <a:extLst>
              <a:ext uri="{FF2B5EF4-FFF2-40B4-BE49-F238E27FC236}">
                <a16:creationId xmlns:a16="http://schemas.microsoft.com/office/drawing/2014/main" id="{BFFF51B1-C861-BB2A-8B36-00EBBA81F6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3411" y="1478003"/>
            <a:ext cx="360693" cy="948732"/>
          </a:xfrm>
          <a:prstGeom prst="rect">
            <a:avLst/>
          </a:prstGeom>
        </p:spPr>
      </p:pic>
      <p:sp>
        <p:nvSpPr>
          <p:cNvPr id="17" name="Freeform: Shape 156">
            <a:extLst>
              <a:ext uri="{FF2B5EF4-FFF2-40B4-BE49-F238E27FC236}">
                <a16:creationId xmlns:a16="http://schemas.microsoft.com/office/drawing/2014/main" id="{61299AC0-DC13-E878-E167-A4157BBBF21F}"/>
              </a:ext>
            </a:extLst>
          </p:cNvPr>
          <p:cNvSpPr/>
          <p:nvPr/>
        </p:nvSpPr>
        <p:spPr>
          <a:xfrm>
            <a:off x="1376553" y="2322488"/>
            <a:ext cx="462121" cy="355682"/>
          </a:xfrm>
          <a:custGeom>
            <a:avLst/>
            <a:gdLst/>
            <a:ahLst/>
            <a:cxnLst/>
            <a:rect l="l" t="t" r="r" b="b"/>
            <a:pathLst>
              <a:path w="244940" h="228584">
                <a:moveTo>
                  <a:pt x="76805" y="122457"/>
                </a:moveTo>
                <a:cubicBezTo>
                  <a:pt x="77894" y="122549"/>
                  <a:pt x="79686" y="123473"/>
                  <a:pt x="82182" y="125227"/>
                </a:cubicBezTo>
                <a:cubicBezTo>
                  <a:pt x="84678" y="126982"/>
                  <a:pt x="87850" y="129013"/>
                  <a:pt x="91697" y="131322"/>
                </a:cubicBezTo>
                <a:cubicBezTo>
                  <a:pt x="95545" y="133631"/>
                  <a:pt x="100040" y="135662"/>
                  <a:pt x="105183" y="137417"/>
                </a:cubicBezTo>
                <a:cubicBezTo>
                  <a:pt x="110326" y="139171"/>
                  <a:pt x="116088" y="140095"/>
                  <a:pt x="122471" y="140187"/>
                </a:cubicBezTo>
                <a:cubicBezTo>
                  <a:pt x="128854" y="140095"/>
                  <a:pt x="134616" y="139171"/>
                  <a:pt x="139759" y="137417"/>
                </a:cubicBezTo>
                <a:cubicBezTo>
                  <a:pt x="144902" y="135662"/>
                  <a:pt x="149397" y="133631"/>
                  <a:pt x="153245" y="131322"/>
                </a:cubicBezTo>
                <a:cubicBezTo>
                  <a:pt x="157092" y="129013"/>
                  <a:pt x="160264" y="126982"/>
                  <a:pt x="162760" y="125227"/>
                </a:cubicBezTo>
                <a:cubicBezTo>
                  <a:pt x="165256" y="123473"/>
                  <a:pt x="167048" y="122549"/>
                  <a:pt x="168137" y="122457"/>
                </a:cubicBezTo>
                <a:cubicBezTo>
                  <a:pt x="177419" y="122612"/>
                  <a:pt x="184973" y="125068"/>
                  <a:pt x="190801" y="129823"/>
                </a:cubicBezTo>
                <a:cubicBezTo>
                  <a:pt x="196628" y="134579"/>
                  <a:pt x="201102" y="140701"/>
                  <a:pt x="204221" y="148191"/>
                </a:cubicBezTo>
                <a:cubicBezTo>
                  <a:pt x="207339" y="155681"/>
                  <a:pt x="209477" y="163606"/>
                  <a:pt x="210632" y="171965"/>
                </a:cubicBezTo>
                <a:cubicBezTo>
                  <a:pt x="211788" y="180324"/>
                  <a:pt x="212335" y="188185"/>
                  <a:pt x="212273" y="195547"/>
                </a:cubicBezTo>
                <a:cubicBezTo>
                  <a:pt x="212129" y="205964"/>
                  <a:pt x="209004" y="214054"/>
                  <a:pt x="202897" y="219815"/>
                </a:cubicBezTo>
                <a:cubicBezTo>
                  <a:pt x="196790" y="225576"/>
                  <a:pt x="188562" y="228499"/>
                  <a:pt x="178214" y="228584"/>
                </a:cubicBezTo>
                <a:lnTo>
                  <a:pt x="66728" y="228584"/>
                </a:lnTo>
                <a:cubicBezTo>
                  <a:pt x="56379" y="228499"/>
                  <a:pt x="48152" y="225576"/>
                  <a:pt x="42045" y="219815"/>
                </a:cubicBezTo>
                <a:cubicBezTo>
                  <a:pt x="35938" y="214054"/>
                  <a:pt x="32813" y="205964"/>
                  <a:pt x="32669" y="195547"/>
                </a:cubicBezTo>
                <a:cubicBezTo>
                  <a:pt x="32607" y="188185"/>
                  <a:pt x="33154" y="180324"/>
                  <a:pt x="34310" y="171965"/>
                </a:cubicBezTo>
                <a:cubicBezTo>
                  <a:pt x="35465" y="163606"/>
                  <a:pt x="37603" y="155681"/>
                  <a:pt x="40722" y="148191"/>
                </a:cubicBezTo>
                <a:cubicBezTo>
                  <a:pt x="43840" y="140701"/>
                  <a:pt x="48314" y="134579"/>
                  <a:pt x="54141" y="129823"/>
                </a:cubicBezTo>
                <a:cubicBezTo>
                  <a:pt x="59969" y="125068"/>
                  <a:pt x="67523" y="122612"/>
                  <a:pt x="76805" y="122457"/>
                </a:cubicBezTo>
                <a:close/>
                <a:moveTo>
                  <a:pt x="229111" y="65311"/>
                </a:moveTo>
                <a:cubicBezTo>
                  <a:pt x="233116" y="65465"/>
                  <a:pt x="236218" y="67326"/>
                  <a:pt x="238416" y="70894"/>
                </a:cubicBezTo>
                <a:cubicBezTo>
                  <a:pt x="240614" y="74462"/>
                  <a:pt x="242173" y="78814"/>
                  <a:pt x="243093" y="83950"/>
                </a:cubicBezTo>
                <a:cubicBezTo>
                  <a:pt x="244014" y="89087"/>
                  <a:pt x="244561" y="94085"/>
                  <a:pt x="244733" y="98944"/>
                </a:cubicBezTo>
                <a:cubicBezTo>
                  <a:pt x="244907" y="103804"/>
                  <a:pt x="244971" y="107602"/>
                  <a:pt x="244927" y="110339"/>
                </a:cubicBezTo>
                <a:cubicBezTo>
                  <a:pt x="244858" y="115047"/>
                  <a:pt x="243664" y="118897"/>
                  <a:pt x="241346" y="121890"/>
                </a:cubicBezTo>
                <a:cubicBezTo>
                  <a:pt x="239028" y="124883"/>
                  <a:pt x="236001" y="127089"/>
                  <a:pt x="232266" y="128509"/>
                </a:cubicBezTo>
                <a:cubicBezTo>
                  <a:pt x="228531" y="129928"/>
                  <a:pt x="224503" y="130632"/>
                  <a:pt x="220181" y="130620"/>
                </a:cubicBezTo>
                <a:lnTo>
                  <a:pt x="203088" y="130620"/>
                </a:lnTo>
                <a:cubicBezTo>
                  <a:pt x="198770" y="125500"/>
                  <a:pt x="193726" y="121551"/>
                  <a:pt x="187957" y="118774"/>
                </a:cubicBezTo>
                <a:cubicBezTo>
                  <a:pt x="182187" y="115997"/>
                  <a:pt x="175964" y="114503"/>
                  <a:pt x="169285" y="114293"/>
                </a:cubicBezTo>
                <a:cubicBezTo>
                  <a:pt x="172618" y="109473"/>
                  <a:pt x="175169" y="104285"/>
                  <a:pt x="176939" y="98731"/>
                </a:cubicBezTo>
                <a:cubicBezTo>
                  <a:pt x="178709" y="93177"/>
                  <a:pt x="179602" y="87480"/>
                  <a:pt x="179618" y="81638"/>
                </a:cubicBezTo>
                <a:cubicBezTo>
                  <a:pt x="179596" y="78832"/>
                  <a:pt x="179384" y="76026"/>
                  <a:pt x="178980" y="73220"/>
                </a:cubicBezTo>
                <a:cubicBezTo>
                  <a:pt x="184443" y="75154"/>
                  <a:pt x="190099" y="76132"/>
                  <a:pt x="195945" y="76154"/>
                </a:cubicBezTo>
                <a:cubicBezTo>
                  <a:pt x="201726" y="76020"/>
                  <a:pt x="206945" y="75083"/>
                  <a:pt x="211602" y="73343"/>
                </a:cubicBezTo>
                <a:cubicBezTo>
                  <a:pt x="216258" y="71602"/>
                  <a:pt x="220107" y="69862"/>
                  <a:pt x="223148" y="68122"/>
                </a:cubicBezTo>
                <a:cubicBezTo>
                  <a:pt x="226189" y="66382"/>
                  <a:pt x="228177" y="65445"/>
                  <a:pt x="229111" y="65311"/>
                </a:cubicBezTo>
                <a:close/>
                <a:moveTo>
                  <a:pt x="15832" y="65311"/>
                </a:moveTo>
                <a:cubicBezTo>
                  <a:pt x="16765" y="65445"/>
                  <a:pt x="18753" y="66382"/>
                  <a:pt x="21794" y="68122"/>
                </a:cubicBezTo>
                <a:cubicBezTo>
                  <a:pt x="24835" y="69862"/>
                  <a:pt x="28683" y="71602"/>
                  <a:pt x="33340" y="73343"/>
                </a:cubicBezTo>
                <a:cubicBezTo>
                  <a:pt x="37997" y="75083"/>
                  <a:pt x="43216" y="76020"/>
                  <a:pt x="48997" y="76154"/>
                </a:cubicBezTo>
                <a:cubicBezTo>
                  <a:pt x="54843" y="76132"/>
                  <a:pt x="60499" y="75154"/>
                  <a:pt x="65962" y="73220"/>
                </a:cubicBezTo>
                <a:cubicBezTo>
                  <a:pt x="65558" y="76026"/>
                  <a:pt x="65346" y="78832"/>
                  <a:pt x="65324" y="81638"/>
                </a:cubicBezTo>
                <a:cubicBezTo>
                  <a:pt x="65341" y="87480"/>
                  <a:pt x="66233" y="93177"/>
                  <a:pt x="68003" y="98731"/>
                </a:cubicBezTo>
                <a:cubicBezTo>
                  <a:pt x="69773" y="104285"/>
                  <a:pt x="72324" y="109473"/>
                  <a:pt x="75657" y="114293"/>
                </a:cubicBezTo>
                <a:cubicBezTo>
                  <a:pt x="68979" y="114503"/>
                  <a:pt x="62755" y="115997"/>
                  <a:pt x="56985" y="118774"/>
                </a:cubicBezTo>
                <a:cubicBezTo>
                  <a:pt x="51216" y="121551"/>
                  <a:pt x="46172" y="125500"/>
                  <a:pt x="41854" y="130620"/>
                </a:cubicBezTo>
                <a:lnTo>
                  <a:pt x="24761" y="130620"/>
                </a:lnTo>
                <a:cubicBezTo>
                  <a:pt x="20439" y="130632"/>
                  <a:pt x="16411" y="129928"/>
                  <a:pt x="12676" y="128509"/>
                </a:cubicBezTo>
                <a:cubicBezTo>
                  <a:pt x="8940" y="127089"/>
                  <a:pt x="5913" y="124883"/>
                  <a:pt x="3595" y="121890"/>
                </a:cubicBezTo>
                <a:cubicBezTo>
                  <a:pt x="1277" y="118897"/>
                  <a:pt x="83" y="115047"/>
                  <a:pt x="14" y="110339"/>
                </a:cubicBezTo>
                <a:cubicBezTo>
                  <a:pt x="-30" y="107602"/>
                  <a:pt x="34" y="103804"/>
                  <a:pt x="208" y="98944"/>
                </a:cubicBezTo>
                <a:cubicBezTo>
                  <a:pt x="381" y="94085"/>
                  <a:pt x="927" y="89087"/>
                  <a:pt x="1848" y="83950"/>
                </a:cubicBezTo>
                <a:cubicBezTo>
                  <a:pt x="2768" y="78814"/>
                  <a:pt x="4328" y="74462"/>
                  <a:pt x="6526" y="70894"/>
                </a:cubicBezTo>
                <a:cubicBezTo>
                  <a:pt x="8724" y="67326"/>
                  <a:pt x="11826" y="65465"/>
                  <a:pt x="15832" y="65311"/>
                </a:cubicBezTo>
                <a:close/>
                <a:moveTo>
                  <a:pt x="122471" y="32657"/>
                </a:moveTo>
                <a:cubicBezTo>
                  <a:pt x="131589" y="32760"/>
                  <a:pt x="139828" y="34990"/>
                  <a:pt x="147189" y="39346"/>
                </a:cubicBezTo>
                <a:cubicBezTo>
                  <a:pt x="154550" y="43702"/>
                  <a:pt x="160408" y="49560"/>
                  <a:pt x="164764" y="56921"/>
                </a:cubicBezTo>
                <a:cubicBezTo>
                  <a:pt x="169120" y="64281"/>
                  <a:pt x="171350" y="72521"/>
                  <a:pt x="171454" y="81638"/>
                </a:cubicBezTo>
                <a:cubicBezTo>
                  <a:pt x="171350" y="90756"/>
                  <a:pt x="169120" y="98996"/>
                  <a:pt x="164764" y="106356"/>
                </a:cubicBezTo>
                <a:cubicBezTo>
                  <a:pt x="160408" y="113717"/>
                  <a:pt x="154550" y="119575"/>
                  <a:pt x="147189" y="123931"/>
                </a:cubicBezTo>
                <a:cubicBezTo>
                  <a:pt x="139828" y="128287"/>
                  <a:pt x="131589" y="130517"/>
                  <a:pt x="122471" y="130620"/>
                </a:cubicBezTo>
                <a:cubicBezTo>
                  <a:pt x="113353" y="130517"/>
                  <a:pt x="105113" y="128287"/>
                  <a:pt x="97753" y="123931"/>
                </a:cubicBezTo>
                <a:cubicBezTo>
                  <a:pt x="90392" y="119575"/>
                  <a:pt x="84534" y="113717"/>
                  <a:pt x="80178" y="106356"/>
                </a:cubicBezTo>
                <a:cubicBezTo>
                  <a:pt x="75822" y="98996"/>
                  <a:pt x="73592" y="90756"/>
                  <a:pt x="73488" y="81638"/>
                </a:cubicBezTo>
                <a:cubicBezTo>
                  <a:pt x="73592" y="72521"/>
                  <a:pt x="75822" y="64281"/>
                  <a:pt x="80178" y="56921"/>
                </a:cubicBezTo>
                <a:cubicBezTo>
                  <a:pt x="84534" y="49560"/>
                  <a:pt x="90392" y="43702"/>
                  <a:pt x="97753" y="39346"/>
                </a:cubicBezTo>
                <a:cubicBezTo>
                  <a:pt x="105113" y="34990"/>
                  <a:pt x="113353" y="32760"/>
                  <a:pt x="122471" y="32657"/>
                </a:cubicBezTo>
                <a:close/>
                <a:moveTo>
                  <a:pt x="195945" y="0"/>
                </a:moveTo>
                <a:cubicBezTo>
                  <a:pt x="202010" y="70"/>
                  <a:pt x="207497" y="1560"/>
                  <a:pt x="212405" y="4470"/>
                </a:cubicBezTo>
                <a:cubicBezTo>
                  <a:pt x="217313" y="7380"/>
                  <a:pt x="221221" y="11288"/>
                  <a:pt x="224131" y="16197"/>
                </a:cubicBezTo>
                <a:cubicBezTo>
                  <a:pt x="227040" y="21105"/>
                  <a:pt x="228530" y="26591"/>
                  <a:pt x="228600" y="32657"/>
                </a:cubicBezTo>
                <a:cubicBezTo>
                  <a:pt x="228530" y="38722"/>
                  <a:pt x="227040" y="44208"/>
                  <a:pt x="224131" y="49116"/>
                </a:cubicBezTo>
                <a:cubicBezTo>
                  <a:pt x="221221" y="54024"/>
                  <a:pt x="217313" y="57933"/>
                  <a:pt x="212405" y="60842"/>
                </a:cubicBezTo>
                <a:cubicBezTo>
                  <a:pt x="207497" y="63751"/>
                  <a:pt x="202010" y="65241"/>
                  <a:pt x="195945" y="65311"/>
                </a:cubicBezTo>
                <a:cubicBezTo>
                  <a:pt x="189880" y="65241"/>
                  <a:pt x="184393" y="63751"/>
                  <a:pt x="179485" y="60842"/>
                </a:cubicBezTo>
                <a:cubicBezTo>
                  <a:pt x="174577" y="57933"/>
                  <a:pt x="170669" y="54024"/>
                  <a:pt x="167759" y="49116"/>
                </a:cubicBezTo>
                <a:cubicBezTo>
                  <a:pt x="164850" y="44208"/>
                  <a:pt x="163360" y="38722"/>
                  <a:pt x="163290" y="32657"/>
                </a:cubicBezTo>
                <a:cubicBezTo>
                  <a:pt x="163360" y="26591"/>
                  <a:pt x="164850" y="21105"/>
                  <a:pt x="167759" y="16197"/>
                </a:cubicBezTo>
                <a:cubicBezTo>
                  <a:pt x="170669" y="11288"/>
                  <a:pt x="174577" y="7380"/>
                  <a:pt x="179485" y="4470"/>
                </a:cubicBezTo>
                <a:cubicBezTo>
                  <a:pt x="184393" y="1560"/>
                  <a:pt x="189880" y="70"/>
                  <a:pt x="195945" y="0"/>
                </a:cubicBezTo>
                <a:close/>
                <a:moveTo>
                  <a:pt x="48997" y="0"/>
                </a:moveTo>
                <a:cubicBezTo>
                  <a:pt x="55062" y="70"/>
                  <a:pt x="60549" y="1560"/>
                  <a:pt x="65457" y="4470"/>
                </a:cubicBezTo>
                <a:cubicBezTo>
                  <a:pt x="70365" y="7380"/>
                  <a:pt x="74273" y="11288"/>
                  <a:pt x="77183" y="16197"/>
                </a:cubicBezTo>
                <a:cubicBezTo>
                  <a:pt x="80092" y="21105"/>
                  <a:pt x="81582" y="26591"/>
                  <a:pt x="81652" y="32657"/>
                </a:cubicBezTo>
                <a:cubicBezTo>
                  <a:pt x="81582" y="38722"/>
                  <a:pt x="80092" y="44208"/>
                  <a:pt x="77183" y="49116"/>
                </a:cubicBezTo>
                <a:cubicBezTo>
                  <a:pt x="74273" y="54024"/>
                  <a:pt x="70365" y="57933"/>
                  <a:pt x="65457" y="60842"/>
                </a:cubicBezTo>
                <a:cubicBezTo>
                  <a:pt x="60549" y="63751"/>
                  <a:pt x="55062" y="65241"/>
                  <a:pt x="48997" y="65311"/>
                </a:cubicBezTo>
                <a:cubicBezTo>
                  <a:pt x="42931" y="65241"/>
                  <a:pt x="37445" y="63751"/>
                  <a:pt x="32537" y="60842"/>
                </a:cubicBezTo>
                <a:cubicBezTo>
                  <a:pt x="27629" y="57933"/>
                  <a:pt x="23720" y="54024"/>
                  <a:pt x="20811" y="49116"/>
                </a:cubicBezTo>
                <a:cubicBezTo>
                  <a:pt x="17902" y="44208"/>
                  <a:pt x="16412" y="38722"/>
                  <a:pt x="16342" y="32657"/>
                </a:cubicBezTo>
                <a:cubicBezTo>
                  <a:pt x="16412" y="26591"/>
                  <a:pt x="17902" y="21105"/>
                  <a:pt x="20811" y="16197"/>
                </a:cubicBezTo>
                <a:cubicBezTo>
                  <a:pt x="23720" y="11288"/>
                  <a:pt x="27629" y="7380"/>
                  <a:pt x="32537" y="4470"/>
                </a:cubicBezTo>
                <a:cubicBezTo>
                  <a:pt x="37445" y="1560"/>
                  <a:pt x="42931" y="70"/>
                  <a:pt x="48997" y="0"/>
                </a:cubicBezTo>
                <a:close/>
              </a:path>
            </a:pathLst>
          </a:custGeom>
          <a:solidFill>
            <a:srgbClr val="2E2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18" name="Imagen 17">
            <a:extLst>
              <a:ext uri="{FF2B5EF4-FFF2-40B4-BE49-F238E27FC236}">
                <a16:creationId xmlns:a16="http://schemas.microsoft.com/office/drawing/2014/main" id="{7EB2B24F-CC55-8883-5308-1BC5037BECBB}"/>
              </a:ext>
            </a:extLst>
          </p:cNvPr>
          <p:cNvPicPr>
            <a:picLocks noChangeAspect="1"/>
          </p:cNvPicPr>
          <p:nvPr/>
        </p:nvPicPr>
        <p:blipFill>
          <a:blip r:embed="rId5">
            <a:duotone>
              <a:prstClr val="black"/>
              <a:schemeClr val="accent1">
                <a:tint val="45000"/>
                <a:satMod val="400000"/>
              </a:schemeClr>
            </a:duotone>
          </a:blip>
          <a:stretch>
            <a:fillRect/>
          </a:stretch>
        </p:blipFill>
        <p:spPr>
          <a:xfrm>
            <a:off x="4198521" y="2286293"/>
            <a:ext cx="359696" cy="359696"/>
          </a:xfrm>
          <a:prstGeom prst="rect">
            <a:avLst/>
          </a:prstGeom>
        </p:spPr>
      </p:pic>
      <p:pic>
        <p:nvPicPr>
          <p:cNvPr id="19" name="Imagen 18">
            <a:extLst>
              <a:ext uri="{FF2B5EF4-FFF2-40B4-BE49-F238E27FC236}">
                <a16:creationId xmlns:a16="http://schemas.microsoft.com/office/drawing/2014/main" id="{0FC4189A-92D8-6118-F5D2-C1638FF42840}"/>
              </a:ext>
            </a:extLst>
          </p:cNvPr>
          <p:cNvPicPr>
            <a:picLocks noChangeAspect="1"/>
          </p:cNvPicPr>
          <p:nvPr/>
        </p:nvPicPr>
        <p:blipFill>
          <a:blip r:embed="rId6"/>
          <a:stretch>
            <a:fillRect/>
          </a:stretch>
        </p:blipFill>
        <p:spPr>
          <a:xfrm>
            <a:off x="6875390" y="2272505"/>
            <a:ext cx="505684" cy="433443"/>
          </a:xfrm>
          <a:prstGeom prst="rect">
            <a:avLst/>
          </a:prstGeom>
        </p:spPr>
      </p:pic>
      <p:pic>
        <p:nvPicPr>
          <p:cNvPr id="20" name="Imagen 19">
            <a:extLst>
              <a:ext uri="{FF2B5EF4-FFF2-40B4-BE49-F238E27FC236}">
                <a16:creationId xmlns:a16="http://schemas.microsoft.com/office/drawing/2014/main" id="{BB9E44F7-AAAC-3005-5C29-224496A13CDD}"/>
              </a:ext>
            </a:extLst>
          </p:cNvPr>
          <p:cNvPicPr>
            <a:picLocks noChangeAspect="1"/>
          </p:cNvPicPr>
          <p:nvPr/>
        </p:nvPicPr>
        <p:blipFill>
          <a:blip r:embed="rId7">
            <a:lum bright="70000" contrast="-70000"/>
          </a:blip>
          <a:stretch>
            <a:fillRect/>
          </a:stretch>
        </p:blipFill>
        <p:spPr>
          <a:xfrm>
            <a:off x="10047195" y="2374506"/>
            <a:ext cx="360693" cy="360693"/>
          </a:xfrm>
          <a:prstGeom prst="rect">
            <a:avLst/>
          </a:prstGeom>
        </p:spPr>
      </p:pic>
      <p:sp>
        <p:nvSpPr>
          <p:cNvPr id="21" name="CuadroTexto 20">
            <a:extLst>
              <a:ext uri="{FF2B5EF4-FFF2-40B4-BE49-F238E27FC236}">
                <a16:creationId xmlns:a16="http://schemas.microsoft.com/office/drawing/2014/main" id="{34D76740-DEF0-6D6B-2778-3886E17EAE23}"/>
              </a:ext>
            </a:extLst>
          </p:cNvPr>
          <p:cNvSpPr txBox="1"/>
          <p:nvPr/>
        </p:nvSpPr>
        <p:spPr>
          <a:xfrm>
            <a:off x="366211" y="3955468"/>
            <a:ext cx="2453984" cy="749436"/>
          </a:xfrm>
          <a:prstGeom prst="rect">
            <a:avLst/>
          </a:prstGeom>
          <a:noFill/>
        </p:spPr>
        <p:txBody>
          <a:bodyPr wrap="square">
            <a:spAutoFit/>
          </a:bodyPr>
          <a:lstStyle/>
          <a:p>
            <a:pPr marL="285750" indent="-285750" algn="just" defTabSz="933450" eaLnBrk="1" hangingPunct="1">
              <a:lnSpc>
                <a:spcPct val="90000"/>
              </a:lnSpc>
              <a:spcAft>
                <a:spcPct val="35000"/>
              </a:spcAft>
              <a:buFont typeface="Arial" panose="020B0604020202020204" pitchFamily="34" charset="0"/>
              <a:buChar char="•"/>
              <a:defRPr/>
            </a:pPr>
            <a:r>
              <a:rPr lang="es-EC" dirty="0">
                <a:solidFill>
                  <a:schemeClr val="tx2">
                    <a:lumMod val="50000"/>
                  </a:schemeClr>
                </a:solidFill>
                <a:latin typeface="Arial" panose="020B0604020202020204" pitchFamily="34" charset="0"/>
                <a:cs typeface="Arial" panose="020B0604020202020204" pitchFamily="34" charset="0"/>
              </a:rPr>
              <a:t>Conformación del equipo de rendición de cuentas</a:t>
            </a:r>
          </a:p>
          <a:p>
            <a:pPr marL="285750" indent="-285750" algn="just" defTabSz="933450" eaLnBrk="1" hangingPunct="1">
              <a:lnSpc>
                <a:spcPct val="90000"/>
              </a:lnSpc>
              <a:spcAft>
                <a:spcPct val="35000"/>
              </a:spcAft>
              <a:buFont typeface="Arial" panose="020B0604020202020204" pitchFamily="34" charset="0"/>
              <a:buChar char="•"/>
              <a:defRPr/>
            </a:pPr>
            <a:r>
              <a:rPr lang="es-EC" dirty="0">
                <a:solidFill>
                  <a:schemeClr val="tx2">
                    <a:lumMod val="50000"/>
                  </a:schemeClr>
                </a:solidFill>
                <a:latin typeface="Arial" panose="020B0604020202020204" pitchFamily="34" charset="0"/>
                <a:cs typeface="Arial" panose="020B0604020202020204" pitchFamily="34" charset="0"/>
              </a:rPr>
              <a:t>Planificación</a:t>
            </a:r>
          </a:p>
        </p:txBody>
      </p:sp>
      <p:sp>
        <p:nvSpPr>
          <p:cNvPr id="22" name="CuadroTexto 21">
            <a:extLst>
              <a:ext uri="{FF2B5EF4-FFF2-40B4-BE49-F238E27FC236}">
                <a16:creationId xmlns:a16="http://schemas.microsoft.com/office/drawing/2014/main" id="{5044CE06-BE2E-1B6F-C9BD-DEB7C651BB78}"/>
              </a:ext>
            </a:extLst>
          </p:cNvPr>
          <p:cNvSpPr txBox="1"/>
          <p:nvPr/>
        </p:nvSpPr>
        <p:spPr>
          <a:xfrm>
            <a:off x="3073548" y="3948670"/>
            <a:ext cx="2453984" cy="1212640"/>
          </a:xfrm>
          <a:prstGeom prst="rect">
            <a:avLst/>
          </a:prstGeom>
          <a:noFill/>
        </p:spPr>
        <p:txBody>
          <a:bodyPr wrap="square">
            <a:spAutoFit/>
          </a:bodyPr>
          <a:lstStyle/>
          <a:p>
            <a:pPr marL="285750" indent="-285750" algn="just" defTabSz="933450" eaLnBrk="1" hangingPunct="1">
              <a:lnSpc>
                <a:spcPct val="90000"/>
              </a:lnSpc>
              <a:spcAft>
                <a:spcPct val="35000"/>
              </a:spcAft>
              <a:buFont typeface="Arial" panose="020B0604020202020204" pitchFamily="34" charset="0"/>
              <a:buChar char="•"/>
              <a:defRPr/>
            </a:pPr>
            <a:r>
              <a:rPr lang="es-EC" dirty="0">
                <a:solidFill>
                  <a:schemeClr val="tx2">
                    <a:lumMod val="50000"/>
                  </a:schemeClr>
                </a:solidFill>
                <a:latin typeface="Arial" panose="020B0604020202020204" pitchFamily="34" charset="0"/>
                <a:cs typeface="Arial" panose="020B0604020202020204" pitchFamily="34" charset="0"/>
              </a:rPr>
              <a:t>Evaluación  de la gestión institucional</a:t>
            </a:r>
          </a:p>
          <a:p>
            <a:pPr marL="285750" indent="-285750" algn="just" defTabSz="933450" eaLnBrk="1" hangingPunct="1">
              <a:lnSpc>
                <a:spcPct val="90000"/>
              </a:lnSpc>
              <a:spcAft>
                <a:spcPct val="35000"/>
              </a:spcAft>
              <a:buFont typeface="Arial" panose="020B0604020202020204" pitchFamily="34" charset="0"/>
              <a:buChar char="•"/>
              <a:defRPr/>
            </a:pPr>
            <a:r>
              <a:rPr lang="es-EC" dirty="0">
                <a:solidFill>
                  <a:schemeClr val="tx2">
                    <a:lumMod val="50000"/>
                  </a:schemeClr>
                </a:solidFill>
                <a:latin typeface="Arial" panose="020B0604020202020204" pitchFamily="34" charset="0"/>
                <a:cs typeface="Arial" panose="020B0604020202020204" pitchFamily="34" charset="0"/>
              </a:rPr>
              <a:t>Informes de rendición de cuentas y presentación.</a:t>
            </a:r>
          </a:p>
          <a:p>
            <a:pPr marL="285750" indent="-285750" algn="just" defTabSz="933450" eaLnBrk="1" hangingPunct="1">
              <a:lnSpc>
                <a:spcPct val="90000"/>
              </a:lnSpc>
              <a:spcAft>
                <a:spcPct val="35000"/>
              </a:spcAft>
              <a:buFont typeface="Arial" panose="020B0604020202020204" pitchFamily="34" charset="0"/>
              <a:buChar char="•"/>
              <a:defRPr/>
            </a:pPr>
            <a:endParaRPr lang="es-EC" dirty="0">
              <a:solidFill>
                <a:schemeClr val="tx2">
                  <a:lumMod val="50000"/>
                </a:schemeClr>
              </a:solidFill>
              <a:latin typeface="Arial" panose="020B0604020202020204" pitchFamily="34" charset="0"/>
              <a:cs typeface="Arial" panose="020B0604020202020204" pitchFamily="34" charset="0"/>
            </a:endParaRPr>
          </a:p>
        </p:txBody>
      </p:sp>
      <p:sp>
        <p:nvSpPr>
          <p:cNvPr id="23" name="CuadroTexto 22">
            <a:extLst>
              <a:ext uri="{FF2B5EF4-FFF2-40B4-BE49-F238E27FC236}">
                <a16:creationId xmlns:a16="http://schemas.microsoft.com/office/drawing/2014/main" id="{3C12493D-2A8F-5902-8BE8-390CA400513E}"/>
              </a:ext>
            </a:extLst>
          </p:cNvPr>
          <p:cNvSpPr txBox="1"/>
          <p:nvPr/>
        </p:nvSpPr>
        <p:spPr>
          <a:xfrm>
            <a:off x="5787578" y="3934796"/>
            <a:ext cx="2926648" cy="2139047"/>
          </a:xfrm>
          <a:prstGeom prst="rect">
            <a:avLst/>
          </a:prstGeom>
          <a:noFill/>
        </p:spPr>
        <p:txBody>
          <a:bodyPr wrap="square">
            <a:spAutoFit/>
          </a:bodyPr>
          <a:lstStyle/>
          <a:p>
            <a:pPr marL="285750" indent="-285750" algn="just" defTabSz="400050" eaLnBrk="1" hangingPunct="1">
              <a:lnSpc>
                <a:spcPct val="90000"/>
              </a:lnSpc>
              <a:spcAft>
                <a:spcPct val="35000"/>
              </a:spcAft>
              <a:buFont typeface="Arial" panose="020B0604020202020204" pitchFamily="34" charset="0"/>
              <a:buChar char="•"/>
              <a:defRPr/>
            </a:pPr>
            <a:r>
              <a:rPr lang="es-EC" dirty="0">
                <a:solidFill>
                  <a:schemeClr val="tx2">
                    <a:lumMod val="50000"/>
                  </a:schemeClr>
                </a:solidFill>
                <a:latin typeface="Arial" panose="020B0604020202020204" pitchFamily="34" charset="0"/>
                <a:cs typeface="Arial" panose="020B0604020202020204" pitchFamily="34" charset="0"/>
              </a:rPr>
              <a:t>Difusión del informes preliminares de rendición de cuentas (distintos medios).</a:t>
            </a:r>
          </a:p>
          <a:p>
            <a:pPr marL="285750" indent="-285750" algn="just" defTabSz="933450">
              <a:lnSpc>
                <a:spcPct val="90000"/>
              </a:lnSpc>
              <a:spcAft>
                <a:spcPct val="35000"/>
              </a:spcAft>
              <a:buFont typeface="Arial" panose="020B0604020202020204" pitchFamily="34" charset="0"/>
              <a:buChar char="•"/>
              <a:defRPr/>
            </a:pPr>
            <a:r>
              <a:rPr lang="es-EC" dirty="0">
                <a:solidFill>
                  <a:schemeClr val="tx2">
                    <a:lumMod val="50000"/>
                  </a:schemeClr>
                </a:solidFill>
                <a:latin typeface="Arial" panose="020B0604020202020204" pitchFamily="34" charset="0"/>
                <a:cs typeface="Arial" panose="020B0604020202020204" pitchFamily="34" charset="0"/>
              </a:rPr>
              <a:t>Planificación y organización  del evento participativo</a:t>
            </a:r>
          </a:p>
          <a:p>
            <a:pPr marL="285750" indent="-285750" algn="just" defTabSz="400050" eaLnBrk="1" hangingPunct="1">
              <a:lnSpc>
                <a:spcPct val="90000"/>
              </a:lnSpc>
              <a:spcAft>
                <a:spcPct val="35000"/>
              </a:spcAft>
              <a:buFont typeface="Arial" panose="020B0604020202020204" pitchFamily="34" charset="0"/>
              <a:buChar char="•"/>
              <a:defRPr/>
            </a:pPr>
            <a:r>
              <a:rPr lang="es-EC" dirty="0">
                <a:solidFill>
                  <a:schemeClr val="tx2">
                    <a:lumMod val="50000"/>
                  </a:schemeClr>
                </a:solidFill>
                <a:latin typeface="Arial" panose="020B0604020202020204" pitchFamily="34" charset="0"/>
                <a:cs typeface="Arial" panose="020B0604020202020204" pitchFamily="34" charset="0"/>
              </a:rPr>
              <a:t>.Evento de rendición de cuentas máxima autoridad (transmitida y grabada)</a:t>
            </a:r>
          </a:p>
          <a:p>
            <a:pPr marL="285750" indent="-285750" algn="just" defTabSz="933450" eaLnBrk="1" hangingPunct="1">
              <a:lnSpc>
                <a:spcPct val="90000"/>
              </a:lnSpc>
              <a:spcAft>
                <a:spcPct val="35000"/>
              </a:spcAft>
              <a:buFont typeface="Arial" panose="020B0604020202020204" pitchFamily="34" charset="0"/>
              <a:buChar char="•"/>
              <a:defRPr/>
            </a:pPr>
            <a:endParaRPr lang="es-EC" dirty="0">
              <a:solidFill>
                <a:schemeClr val="tx2">
                  <a:lumMod val="50000"/>
                </a:schemeClr>
              </a:solidFill>
              <a:latin typeface="Arial" panose="020B0604020202020204" pitchFamily="34" charset="0"/>
              <a:cs typeface="Arial" panose="020B0604020202020204" pitchFamily="34" charset="0"/>
            </a:endParaRPr>
          </a:p>
        </p:txBody>
      </p:sp>
      <p:sp>
        <p:nvSpPr>
          <p:cNvPr id="24" name="CuadroTexto 23">
            <a:extLst>
              <a:ext uri="{FF2B5EF4-FFF2-40B4-BE49-F238E27FC236}">
                <a16:creationId xmlns:a16="http://schemas.microsoft.com/office/drawing/2014/main" id="{F50D482E-042F-5F64-A4A5-66B9715F4354}"/>
              </a:ext>
            </a:extLst>
          </p:cNvPr>
          <p:cNvSpPr txBox="1"/>
          <p:nvPr/>
        </p:nvSpPr>
        <p:spPr>
          <a:xfrm>
            <a:off x="9262252" y="4030873"/>
            <a:ext cx="2381722" cy="674031"/>
          </a:xfrm>
          <a:prstGeom prst="rect">
            <a:avLst/>
          </a:prstGeom>
          <a:noFill/>
        </p:spPr>
        <p:txBody>
          <a:bodyPr wrap="square">
            <a:spAutoFit/>
          </a:bodyPr>
          <a:lstStyle/>
          <a:p>
            <a:pPr marL="285750" indent="-285750" algn="just" defTabSz="577850" eaLnBrk="1" hangingPunct="1">
              <a:lnSpc>
                <a:spcPct val="90000"/>
              </a:lnSpc>
              <a:spcAft>
                <a:spcPct val="35000"/>
              </a:spcAft>
              <a:buFont typeface="Arial" panose="020B0604020202020204" pitchFamily="34" charset="0"/>
              <a:buChar char="•"/>
              <a:defRPr/>
            </a:pPr>
            <a:r>
              <a:rPr lang="es-EC" sz="1400" dirty="0">
                <a:solidFill>
                  <a:schemeClr val="tx2">
                    <a:lumMod val="50000"/>
                  </a:schemeClr>
                </a:solidFill>
                <a:latin typeface="+mj-lt"/>
                <a:cs typeface="Arial" panose="020B0604020202020204" pitchFamily="34" charset="0"/>
              </a:rPr>
              <a:t>Ingreso del informe de rendición de cuentas (sistemas)</a:t>
            </a:r>
            <a:endParaRPr lang="es-EC" sz="1400" dirty="0">
              <a:solidFill>
                <a:schemeClr val="tx1"/>
              </a:solidFill>
              <a:latin typeface="Segoe"/>
              <a:cs typeface="Arial" panose="020B0604020202020204" pitchFamily="34" charset="0"/>
            </a:endParaRPr>
          </a:p>
        </p:txBody>
      </p:sp>
      <p:sp>
        <p:nvSpPr>
          <p:cNvPr id="25" name="CuadroTexto 24">
            <a:extLst>
              <a:ext uri="{FF2B5EF4-FFF2-40B4-BE49-F238E27FC236}">
                <a16:creationId xmlns:a16="http://schemas.microsoft.com/office/drawing/2014/main" id="{1A1B5866-3785-2BEF-237D-5CEE3238809F}"/>
              </a:ext>
            </a:extLst>
          </p:cNvPr>
          <p:cNvSpPr txBox="1"/>
          <p:nvPr/>
        </p:nvSpPr>
        <p:spPr>
          <a:xfrm>
            <a:off x="4277943" y="1065748"/>
            <a:ext cx="560439" cy="523220"/>
          </a:xfrm>
          <a:prstGeom prst="rect">
            <a:avLst/>
          </a:prstGeom>
          <a:noFill/>
        </p:spPr>
        <p:txBody>
          <a:bodyPr wrap="square" rtlCol="0">
            <a:spAutoFit/>
          </a:bodyPr>
          <a:lstStyle/>
          <a:p>
            <a:pPr algn="ctr"/>
            <a:r>
              <a:rPr lang="es-EC" sz="2800" b="1" dirty="0">
                <a:solidFill>
                  <a:srgbClr val="2E2D91"/>
                </a:solidFill>
              </a:rPr>
              <a:t> </a:t>
            </a:r>
            <a:endParaRPr lang="es-EC" sz="4800" b="1" dirty="0">
              <a:solidFill>
                <a:schemeClr val="accent4"/>
              </a:solidFill>
            </a:endParaRPr>
          </a:p>
        </p:txBody>
      </p:sp>
      <p:sp>
        <p:nvSpPr>
          <p:cNvPr id="26" name="CuadroTexto 25">
            <a:extLst>
              <a:ext uri="{FF2B5EF4-FFF2-40B4-BE49-F238E27FC236}">
                <a16:creationId xmlns:a16="http://schemas.microsoft.com/office/drawing/2014/main" id="{9B7B9C44-64FD-4A18-58C0-37D823845924}"/>
              </a:ext>
            </a:extLst>
          </p:cNvPr>
          <p:cNvSpPr txBox="1"/>
          <p:nvPr/>
        </p:nvSpPr>
        <p:spPr>
          <a:xfrm>
            <a:off x="4175413" y="1154560"/>
            <a:ext cx="560439" cy="1261884"/>
          </a:xfrm>
          <a:prstGeom prst="rect">
            <a:avLst/>
          </a:prstGeom>
          <a:noFill/>
        </p:spPr>
        <p:txBody>
          <a:bodyPr wrap="square" rtlCol="0">
            <a:spAutoFit/>
          </a:bodyPr>
          <a:lstStyle/>
          <a:p>
            <a:pPr algn="ctr"/>
            <a:r>
              <a:rPr lang="es-EC" sz="2800" b="1" dirty="0">
                <a:solidFill>
                  <a:srgbClr val="2E2D91"/>
                </a:solidFill>
              </a:rPr>
              <a:t> </a:t>
            </a:r>
            <a:r>
              <a:rPr lang="es-EC" sz="4800" b="1" dirty="0">
                <a:solidFill>
                  <a:schemeClr val="accent1">
                    <a:lumMod val="75000"/>
                  </a:schemeClr>
                </a:solidFill>
              </a:rPr>
              <a:t>2</a:t>
            </a:r>
          </a:p>
        </p:txBody>
      </p:sp>
      <p:sp>
        <p:nvSpPr>
          <p:cNvPr id="27" name="CuadroTexto 26">
            <a:extLst>
              <a:ext uri="{FF2B5EF4-FFF2-40B4-BE49-F238E27FC236}">
                <a16:creationId xmlns:a16="http://schemas.microsoft.com/office/drawing/2014/main" id="{5D7E344E-C02F-FA6F-AE8E-B78CD4EDBFF4}"/>
              </a:ext>
            </a:extLst>
          </p:cNvPr>
          <p:cNvSpPr txBox="1"/>
          <p:nvPr/>
        </p:nvSpPr>
        <p:spPr>
          <a:xfrm>
            <a:off x="6985533" y="1154560"/>
            <a:ext cx="560439" cy="1261884"/>
          </a:xfrm>
          <a:prstGeom prst="rect">
            <a:avLst/>
          </a:prstGeom>
          <a:noFill/>
        </p:spPr>
        <p:txBody>
          <a:bodyPr wrap="square" rtlCol="0">
            <a:spAutoFit/>
          </a:bodyPr>
          <a:lstStyle/>
          <a:p>
            <a:pPr algn="ctr"/>
            <a:r>
              <a:rPr lang="es-EC" sz="2800" b="1" dirty="0">
                <a:solidFill>
                  <a:srgbClr val="2E2D91"/>
                </a:solidFill>
              </a:rPr>
              <a:t> </a:t>
            </a:r>
            <a:r>
              <a:rPr lang="es-EC" sz="4800" b="1" dirty="0">
                <a:solidFill>
                  <a:srgbClr val="00B0F0"/>
                </a:solidFill>
              </a:rPr>
              <a:t>3</a:t>
            </a:r>
          </a:p>
        </p:txBody>
      </p:sp>
      <p:sp>
        <p:nvSpPr>
          <p:cNvPr id="28" name="CuadroTexto 27">
            <a:extLst>
              <a:ext uri="{FF2B5EF4-FFF2-40B4-BE49-F238E27FC236}">
                <a16:creationId xmlns:a16="http://schemas.microsoft.com/office/drawing/2014/main" id="{E7EEB969-5F3D-5A57-4B89-EF7FB0E89DBD}"/>
              </a:ext>
            </a:extLst>
          </p:cNvPr>
          <p:cNvSpPr txBox="1"/>
          <p:nvPr/>
        </p:nvSpPr>
        <p:spPr>
          <a:xfrm>
            <a:off x="10096955" y="1166282"/>
            <a:ext cx="560439" cy="1261884"/>
          </a:xfrm>
          <a:prstGeom prst="rect">
            <a:avLst/>
          </a:prstGeom>
          <a:noFill/>
        </p:spPr>
        <p:txBody>
          <a:bodyPr wrap="square" rtlCol="0">
            <a:spAutoFit/>
          </a:bodyPr>
          <a:lstStyle/>
          <a:p>
            <a:pPr algn="ctr"/>
            <a:r>
              <a:rPr lang="es-EC" sz="2800" b="1" dirty="0">
                <a:solidFill>
                  <a:srgbClr val="2E2D91"/>
                </a:solidFill>
              </a:rPr>
              <a:t> </a:t>
            </a:r>
            <a:r>
              <a:rPr lang="es-EC" sz="4800" b="1" dirty="0">
                <a:solidFill>
                  <a:schemeClr val="bg1">
                    <a:lumMod val="65000"/>
                  </a:schemeClr>
                </a:solidFill>
              </a:rPr>
              <a:t>4</a:t>
            </a:r>
          </a:p>
        </p:txBody>
      </p:sp>
    </p:spTree>
    <p:extLst>
      <p:ext uri="{BB962C8B-B14F-4D97-AF65-F5344CB8AC3E}">
        <p14:creationId xmlns:p14="http://schemas.microsoft.com/office/powerpoint/2010/main" val="221790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a:extLst>
            <a:ext uri="{FF2B5EF4-FFF2-40B4-BE49-F238E27FC236}">
              <a16:creationId xmlns:a16="http://schemas.microsoft.com/office/drawing/2014/main" id="{FC07F40B-EEE9-3275-34C1-6B81E9D79E8A}"/>
            </a:ext>
          </a:extLst>
        </p:cNvPr>
        <p:cNvGrpSpPr/>
        <p:nvPr/>
      </p:nvGrpSpPr>
      <p:grpSpPr>
        <a:xfrm>
          <a:off x="0" y="0"/>
          <a:ext cx="0" cy="0"/>
          <a:chOff x="0" y="0"/>
          <a:chExt cx="0" cy="0"/>
        </a:xfrm>
      </p:grpSpPr>
      <p:pic>
        <p:nvPicPr>
          <p:cNvPr id="123" name="Google Shape;123;p4">
            <a:extLst>
              <a:ext uri="{FF2B5EF4-FFF2-40B4-BE49-F238E27FC236}">
                <a16:creationId xmlns:a16="http://schemas.microsoft.com/office/drawing/2014/main" id="{C965F549-8243-3E63-F64E-96B58DC5D155}"/>
              </a:ext>
            </a:extLst>
          </p:cNvPr>
          <p:cNvPicPr preferRelativeResize="0"/>
          <p:nvPr/>
        </p:nvPicPr>
        <p:blipFill rotWithShape="1">
          <a:blip r:embed="rId3">
            <a:alphaModFix/>
          </a:blip>
          <a:srcRect l="53416"/>
          <a:stretch/>
        </p:blipFill>
        <p:spPr>
          <a:xfrm>
            <a:off x="0" y="275896"/>
            <a:ext cx="1010400" cy="426965"/>
          </a:xfrm>
          <a:prstGeom prst="rect">
            <a:avLst/>
          </a:prstGeom>
          <a:noFill/>
          <a:ln>
            <a:noFill/>
          </a:ln>
        </p:spPr>
      </p:pic>
      <p:sp>
        <p:nvSpPr>
          <p:cNvPr id="124" name="Google Shape;124;p4">
            <a:extLst>
              <a:ext uri="{FF2B5EF4-FFF2-40B4-BE49-F238E27FC236}">
                <a16:creationId xmlns:a16="http://schemas.microsoft.com/office/drawing/2014/main" id="{ADCEC05D-21BE-C24F-5628-9DE1CE481362}"/>
              </a:ext>
            </a:extLst>
          </p:cNvPr>
          <p:cNvSpPr txBox="1"/>
          <p:nvPr/>
        </p:nvSpPr>
        <p:spPr>
          <a:xfrm>
            <a:off x="1010400" y="195139"/>
            <a:ext cx="490945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3600" b="1" dirty="0">
                <a:solidFill>
                  <a:srgbClr val="2D2D93"/>
                </a:solidFill>
                <a:latin typeface="Arial"/>
                <a:ea typeface="Arial"/>
                <a:cs typeface="Arial"/>
                <a:sym typeface="Arial"/>
              </a:rPr>
              <a:t>Consideraciones</a:t>
            </a:r>
            <a:endParaRPr dirty="0"/>
          </a:p>
        </p:txBody>
      </p:sp>
      <p:grpSp>
        <p:nvGrpSpPr>
          <p:cNvPr id="2" name="组合 25">
            <a:extLst>
              <a:ext uri="{FF2B5EF4-FFF2-40B4-BE49-F238E27FC236}">
                <a16:creationId xmlns:a16="http://schemas.microsoft.com/office/drawing/2014/main" id="{721DB4F1-74FD-B101-12D4-A23D4A2711DD}"/>
              </a:ext>
            </a:extLst>
          </p:cNvPr>
          <p:cNvGrpSpPr/>
          <p:nvPr/>
        </p:nvGrpSpPr>
        <p:grpSpPr>
          <a:xfrm>
            <a:off x="4108131" y="4680892"/>
            <a:ext cx="7240605" cy="814325"/>
            <a:chOff x="5519357" y="2845462"/>
            <a:chExt cx="4464595" cy="814325"/>
          </a:xfrm>
        </p:grpSpPr>
        <p:sp>
          <p:nvSpPr>
            <p:cNvPr id="3" name="Rectangle 14">
              <a:extLst>
                <a:ext uri="{FF2B5EF4-FFF2-40B4-BE49-F238E27FC236}">
                  <a16:creationId xmlns:a16="http://schemas.microsoft.com/office/drawing/2014/main" id="{2600839F-D9E6-475F-4B53-3AFF4429B25F}"/>
                </a:ext>
              </a:extLst>
            </p:cNvPr>
            <p:cNvSpPr/>
            <p:nvPr/>
          </p:nvSpPr>
          <p:spPr>
            <a:xfrm>
              <a:off x="6215443" y="2845462"/>
              <a:ext cx="3768509" cy="814325"/>
            </a:xfrm>
            <a:prstGeom prst="rect">
              <a:avLst/>
            </a:prstGeom>
          </p:spPr>
          <p:txBody>
            <a:bodyPr wrap="square">
              <a:spAutoFit/>
            </a:bodyPr>
            <a:lstStyle/>
            <a:p>
              <a:pPr algn="just">
                <a:lnSpc>
                  <a:spcPct val="115000"/>
                </a:lnSpc>
                <a:spcAft>
                  <a:spcPts val="1000"/>
                </a:spcAft>
                <a:buFont typeface="Arial" panose="020B0604020202020204" pitchFamily="34" charset="0"/>
                <a:buNone/>
              </a:pPr>
              <a:r>
                <a:rPr lang="es-EC" altLang="es-EC" dirty="0">
                  <a:latin typeface="Segoe"/>
                </a:rPr>
                <a:t>El CPCCS al incumplimiento emitirá la respectiva resolución que de inicio al </a:t>
              </a:r>
              <a:r>
                <a:rPr lang="es-EC" altLang="es-EC" dirty="0">
                  <a:solidFill>
                    <a:schemeClr val="tx1"/>
                  </a:solidFill>
                  <a:latin typeface="Segoe"/>
                </a:rPr>
                <a:t>proceso d</a:t>
              </a:r>
              <a:r>
                <a:rPr lang="es-EC" altLang="es-EC" dirty="0">
                  <a:latin typeface="Segoe"/>
                </a:rPr>
                <a:t>e investigación sin perjuicio de las sanciones previstas en </a:t>
              </a:r>
              <a:r>
                <a:rPr lang="es-EC" kern="1200" dirty="0">
                  <a:solidFill>
                    <a:srgbClr val="002060"/>
                  </a:solidFill>
                  <a:latin typeface="Segoe"/>
                  <a:cs typeface="Arial" panose="020B0604020202020204" pitchFamily="34" charset="0"/>
                </a:rPr>
                <a:t>Ley </a:t>
              </a:r>
              <a:r>
                <a:rPr lang="es-EC" kern="1200" dirty="0">
                  <a:solidFill>
                    <a:schemeClr val="tx1"/>
                  </a:solidFill>
                  <a:latin typeface="Segoe"/>
                  <a:cs typeface="Arial" panose="020B0604020202020204" pitchFamily="34" charset="0"/>
                </a:rPr>
                <a:t>Orgánica de Participación Ciudadana y Control Social </a:t>
              </a:r>
              <a:endParaRPr lang="es-EC" altLang="es-EC" sz="1400" dirty="0">
                <a:solidFill>
                  <a:schemeClr val="tx1"/>
                </a:solidFill>
                <a:latin typeface="Segoe"/>
              </a:endParaRPr>
            </a:p>
          </p:txBody>
        </p:sp>
        <p:grpSp>
          <p:nvGrpSpPr>
            <p:cNvPr id="4" name="组合 27">
              <a:extLst>
                <a:ext uri="{FF2B5EF4-FFF2-40B4-BE49-F238E27FC236}">
                  <a16:creationId xmlns:a16="http://schemas.microsoft.com/office/drawing/2014/main" id="{E169C473-9BF2-E56F-4F0E-B1FFDAF3360E}"/>
                </a:ext>
              </a:extLst>
            </p:cNvPr>
            <p:cNvGrpSpPr/>
            <p:nvPr/>
          </p:nvGrpSpPr>
          <p:grpSpPr>
            <a:xfrm>
              <a:off x="5519357" y="2866804"/>
              <a:ext cx="652843" cy="630942"/>
              <a:chOff x="5519357" y="2866804"/>
              <a:chExt cx="652843" cy="630942"/>
            </a:xfrm>
          </p:grpSpPr>
          <p:sp>
            <p:nvSpPr>
              <p:cNvPr id="5" name="Rounded Rectangle 23">
                <a:extLst>
                  <a:ext uri="{FF2B5EF4-FFF2-40B4-BE49-F238E27FC236}">
                    <a16:creationId xmlns:a16="http://schemas.microsoft.com/office/drawing/2014/main" id="{C4387C73-158B-3E97-0E6F-37CC27BEFBDE}"/>
                  </a:ext>
                </a:extLst>
              </p:cNvPr>
              <p:cNvSpPr/>
              <p:nvPr/>
            </p:nvSpPr>
            <p:spPr>
              <a:xfrm>
                <a:off x="5519357" y="2866804"/>
                <a:ext cx="652843" cy="63094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latin typeface="Segoe"/>
                  <a:cs typeface="+mn-ea"/>
                  <a:sym typeface="+mn-lt"/>
                </a:endParaRPr>
              </a:p>
            </p:txBody>
          </p:sp>
          <p:sp>
            <p:nvSpPr>
              <p:cNvPr id="6" name="Freeform 11">
                <a:extLst>
                  <a:ext uri="{FF2B5EF4-FFF2-40B4-BE49-F238E27FC236}">
                    <a16:creationId xmlns:a16="http://schemas.microsoft.com/office/drawing/2014/main" id="{673BC3E2-255D-E0E0-358D-C7815D9C1B73}"/>
                  </a:ext>
                </a:extLst>
              </p:cNvPr>
              <p:cNvSpPr>
                <a:spLocks noEditPoints="1"/>
              </p:cNvSpPr>
              <p:nvPr/>
            </p:nvSpPr>
            <p:spPr bwMode="auto">
              <a:xfrm>
                <a:off x="5659308" y="3016598"/>
                <a:ext cx="372940" cy="331354"/>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tx1">
                      <a:lumMod val="85000"/>
                      <a:lumOff val="15000"/>
                    </a:schemeClr>
                  </a:solidFill>
                  <a:latin typeface="Segoe"/>
                  <a:ea typeface="+mn-ea"/>
                  <a:cs typeface="+mn-ea"/>
                  <a:sym typeface="+mn-lt"/>
                </a:endParaRPr>
              </a:p>
            </p:txBody>
          </p:sp>
        </p:grpSp>
      </p:grpSp>
      <p:grpSp>
        <p:nvGrpSpPr>
          <p:cNvPr id="7" name="组合 30">
            <a:extLst>
              <a:ext uri="{FF2B5EF4-FFF2-40B4-BE49-F238E27FC236}">
                <a16:creationId xmlns:a16="http://schemas.microsoft.com/office/drawing/2014/main" id="{B5B93896-F7A4-403D-0200-064604DB233E}"/>
              </a:ext>
            </a:extLst>
          </p:cNvPr>
          <p:cNvGrpSpPr/>
          <p:nvPr/>
        </p:nvGrpSpPr>
        <p:grpSpPr>
          <a:xfrm>
            <a:off x="4108131" y="3608417"/>
            <a:ext cx="7224563" cy="630942"/>
            <a:chOff x="5519357" y="2049946"/>
            <a:chExt cx="4464595" cy="630942"/>
          </a:xfrm>
        </p:grpSpPr>
        <p:sp>
          <p:nvSpPr>
            <p:cNvPr id="8" name="Rectangle 13">
              <a:extLst>
                <a:ext uri="{FF2B5EF4-FFF2-40B4-BE49-F238E27FC236}">
                  <a16:creationId xmlns:a16="http://schemas.microsoft.com/office/drawing/2014/main" id="{47B63CF5-5358-F136-C64E-5A4A0B0F1479}"/>
                </a:ext>
              </a:extLst>
            </p:cNvPr>
            <p:cNvSpPr/>
            <p:nvPr/>
          </p:nvSpPr>
          <p:spPr>
            <a:xfrm>
              <a:off x="6215443" y="2083462"/>
              <a:ext cx="3768509" cy="523220"/>
            </a:xfrm>
            <a:prstGeom prst="rect">
              <a:avLst/>
            </a:prstGeom>
          </p:spPr>
          <p:txBody>
            <a:bodyPr wrap="square">
              <a:spAutoFit/>
            </a:bodyPr>
            <a:lstStyle/>
            <a:p>
              <a:pPr algn="just" eaLnBrk="1" hangingPunct="1">
                <a:lnSpc>
                  <a:spcPct val="100000"/>
                </a:lnSpc>
                <a:spcBef>
                  <a:spcPct val="0"/>
                </a:spcBef>
              </a:pPr>
              <a:r>
                <a:rPr lang="es-EC" altLang="es-EC" sz="1400" dirty="0">
                  <a:latin typeface="Segoe"/>
                </a:rPr>
                <a:t>No se podrá incurrir en gastos de eventos públicos, en hoteles, hosterías y locales privados, o la contratación de artistas u otros.</a:t>
              </a:r>
            </a:p>
          </p:txBody>
        </p:sp>
        <p:grpSp>
          <p:nvGrpSpPr>
            <p:cNvPr id="9" name="组合 33">
              <a:extLst>
                <a:ext uri="{FF2B5EF4-FFF2-40B4-BE49-F238E27FC236}">
                  <a16:creationId xmlns:a16="http://schemas.microsoft.com/office/drawing/2014/main" id="{ACF4D7FF-97FE-1B43-8DA9-961B0C517F88}"/>
                </a:ext>
              </a:extLst>
            </p:cNvPr>
            <p:cNvGrpSpPr/>
            <p:nvPr/>
          </p:nvGrpSpPr>
          <p:grpSpPr>
            <a:xfrm>
              <a:off x="5519357" y="2049946"/>
              <a:ext cx="652843" cy="630942"/>
              <a:chOff x="5519357" y="2049946"/>
              <a:chExt cx="652843" cy="630942"/>
            </a:xfrm>
          </p:grpSpPr>
          <p:sp>
            <p:nvSpPr>
              <p:cNvPr id="10" name="Rounded Rectangle 22">
                <a:extLst>
                  <a:ext uri="{FF2B5EF4-FFF2-40B4-BE49-F238E27FC236}">
                    <a16:creationId xmlns:a16="http://schemas.microsoft.com/office/drawing/2014/main" id="{0EA8E085-BC40-153A-AEB1-99FA18DB8842}"/>
                  </a:ext>
                </a:extLst>
              </p:cNvPr>
              <p:cNvSpPr/>
              <p:nvPr/>
            </p:nvSpPr>
            <p:spPr>
              <a:xfrm>
                <a:off x="5519357" y="2049946"/>
                <a:ext cx="652843" cy="63094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latin typeface="Segoe"/>
                  <a:cs typeface="+mn-ea"/>
                  <a:sym typeface="+mn-lt"/>
                </a:endParaRPr>
              </a:p>
            </p:txBody>
          </p:sp>
          <p:sp>
            <p:nvSpPr>
              <p:cNvPr id="11" name="Freeform 10">
                <a:extLst>
                  <a:ext uri="{FF2B5EF4-FFF2-40B4-BE49-F238E27FC236}">
                    <a16:creationId xmlns:a16="http://schemas.microsoft.com/office/drawing/2014/main" id="{F58F0FC2-82F1-F490-005B-244565A0B1CA}"/>
                  </a:ext>
                </a:extLst>
              </p:cNvPr>
              <p:cNvSpPr>
                <a:spLocks noEditPoints="1"/>
              </p:cNvSpPr>
              <p:nvPr/>
            </p:nvSpPr>
            <p:spPr bwMode="auto">
              <a:xfrm>
                <a:off x="5658224" y="2180258"/>
                <a:ext cx="375107" cy="370318"/>
              </a:xfrm>
              <a:custGeom>
                <a:avLst/>
                <a:gdLst>
                  <a:gd name="T0" fmla="*/ 14 w 113"/>
                  <a:gd name="T1" fmla="*/ 13 h 112"/>
                  <a:gd name="T2" fmla="*/ 14 w 113"/>
                  <a:gd name="T3" fmla="*/ 62 h 112"/>
                  <a:gd name="T4" fmla="*/ 49 w 113"/>
                  <a:gd name="T5" fmla="*/ 71 h 112"/>
                  <a:gd name="T6" fmla="*/ 60 w 113"/>
                  <a:gd name="T7" fmla="*/ 82 h 112"/>
                  <a:gd name="T8" fmla="*/ 75 w 113"/>
                  <a:gd name="T9" fmla="*/ 79 h 112"/>
                  <a:gd name="T10" fmla="*/ 75 w 113"/>
                  <a:gd name="T11" fmla="*/ 93 h 112"/>
                  <a:gd name="T12" fmla="*/ 79 w 113"/>
                  <a:gd name="T13" fmla="*/ 97 h 112"/>
                  <a:gd name="T14" fmla="*/ 92 w 113"/>
                  <a:gd name="T15" fmla="*/ 97 h 112"/>
                  <a:gd name="T16" fmla="*/ 92 w 113"/>
                  <a:gd name="T17" fmla="*/ 112 h 112"/>
                  <a:gd name="T18" fmla="*/ 113 w 113"/>
                  <a:gd name="T19" fmla="*/ 112 h 112"/>
                  <a:gd name="T20" fmla="*/ 113 w 113"/>
                  <a:gd name="T21" fmla="*/ 91 h 112"/>
                  <a:gd name="T22" fmla="*/ 71 w 113"/>
                  <a:gd name="T23" fmla="*/ 49 h 112"/>
                  <a:gd name="T24" fmla="*/ 63 w 113"/>
                  <a:gd name="T25" fmla="*/ 13 h 112"/>
                  <a:gd name="T26" fmla="*/ 14 w 113"/>
                  <a:gd name="T27" fmla="*/ 13 h 112"/>
                  <a:gd name="T28" fmla="*/ 17 w 113"/>
                  <a:gd name="T29" fmla="*/ 53 h 112"/>
                  <a:gd name="T30" fmla="*/ 21 w 113"/>
                  <a:gd name="T31" fmla="*/ 20 h 112"/>
                  <a:gd name="T32" fmla="*/ 53 w 113"/>
                  <a:gd name="T33" fmla="*/ 17 h 112"/>
                  <a:gd name="T34" fmla="*/ 17 w 113"/>
                  <a:gd name="T35"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2">
                    <a:moveTo>
                      <a:pt x="14" y="13"/>
                    </a:moveTo>
                    <a:cubicBezTo>
                      <a:pt x="0" y="27"/>
                      <a:pt x="0" y="49"/>
                      <a:pt x="14" y="62"/>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9" y="97"/>
                    </a:cubicBezTo>
                    <a:cubicBezTo>
                      <a:pt x="81" y="96"/>
                      <a:pt x="88" y="92"/>
                      <a:pt x="92" y="97"/>
                    </a:cubicBezTo>
                    <a:cubicBezTo>
                      <a:pt x="97" y="102"/>
                      <a:pt x="92" y="112"/>
                      <a:pt x="92"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1" y="20"/>
                    </a:cubicBezTo>
                    <a:cubicBezTo>
                      <a:pt x="29" y="11"/>
                      <a:pt x="43" y="10"/>
                      <a:pt x="53" y="17"/>
                    </a:cubicBezTo>
                    <a:lnTo>
                      <a:pt x="17"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tx1">
                      <a:lumMod val="85000"/>
                      <a:lumOff val="15000"/>
                    </a:schemeClr>
                  </a:solidFill>
                  <a:latin typeface="Segoe"/>
                  <a:ea typeface="+mn-ea"/>
                  <a:cs typeface="+mn-ea"/>
                  <a:sym typeface="+mn-lt"/>
                </a:endParaRPr>
              </a:p>
            </p:txBody>
          </p:sp>
        </p:grpSp>
      </p:grpSp>
      <p:grpSp>
        <p:nvGrpSpPr>
          <p:cNvPr id="12" name="组合 36">
            <a:extLst>
              <a:ext uri="{FF2B5EF4-FFF2-40B4-BE49-F238E27FC236}">
                <a16:creationId xmlns:a16="http://schemas.microsoft.com/office/drawing/2014/main" id="{7126D200-FAC1-B75D-D3A9-CCC6932C826E}"/>
              </a:ext>
            </a:extLst>
          </p:cNvPr>
          <p:cNvGrpSpPr/>
          <p:nvPr/>
        </p:nvGrpSpPr>
        <p:grpSpPr>
          <a:xfrm>
            <a:off x="4124173" y="1665208"/>
            <a:ext cx="7224563" cy="630942"/>
            <a:chOff x="5519357" y="1211746"/>
            <a:chExt cx="4464595" cy="630942"/>
          </a:xfrm>
        </p:grpSpPr>
        <p:sp>
          <p:nvSpPr>
            <p:cNvPr id="13" name="Rectangle 12">
              <a:extLst>
                <a:ext uri="{FF2B5EF4-FFF2-40B4-BE49-F238E27FC236}">
                  <a16:creationId xmlns:a16="http://schemas.microsoft.com/office/drawing/2014/main" id="{7FCAE5BB-8047-A4DC-6660-2500580261F4}"/>
                </a:ext>
              </a:extLst>
            </p:cNvPr>
            <p:cNvSpPr/>
            <p:nvPr/>
          </p:nvSpPr>
          <p:spPr>
            <a:xfrm>
              <a:off x="6215443" y="1211746"/>
              <a:ext cx="3768509" cy="307777"/>
            </a:xfrm>
            <a:prstGeom prst="rect">
              <a:avLst/>
            </a:prstGeom>
          </p:spPr>
          <p:txBody>
            <a:bodyPr wrap="square">
              <a:spAutoFit/>
            </a:bodyPr>
            <a:lstStyle/>
            <a:p>
              <a:pPr algn="just" eaLnBrk="1" hangingPunct="1">
                <a:lnSpc>
                  <a:spcPct val="100000"/>
                </a:lnSpc>
                <a:spcBef>
                  <a:spcPct val="0"/>
                </a:spcBef>
              </a:pPr>
              <a:r>
                <a:rPr lang="es-EC" altLang="es-EC" sz="1400" dirty="0">
                  <a:latin typeface="Segoe"/>
                </a:rPr>
                <a:t>No se deberá incurrir en prácticas o acciones de proselitismo político </a:t>
              </a:r>
            </a:p>
          </p:txBody>
        </p:sp>
        <p:grpSp>
          <p:nvGrpSpPr>
            <p:cNvPr id="14" name="组合 38">
              <a:extLst>
                <a:ext uri="{FF2B5EF4-FFF2-40B4-BE49-F238E27FC236}">
                  <a16:creationId xmlns:a16="http://schemas.microsoft.com/office/drawing/2014/main" id="{0306792E-DE8C-D4A2-D5EE-42042E291792}"/>
                </a:ext>
              </a:extLst>
            </p:cNvPr>
            <p:cNvGrpSpPr/>
            <p:nvPr/>
          </p:nvGrpSpPr>
          <p:grpSpPr>
            <a:xfrm>
              <a:off x="5519357" y="1211746"/>
              <a:ext cx="652843" cy="630942"/>
              <a:chOff x="5519357" y="1211746"/>
              <a:chExt cx="652843" cy="630942"/>
            </a:xfrm>
          </p:grpSpPr>
          <p:sp>
            <p:nvSpPr>
              <p:cNvPr id="15" name="Rounded Rectangle 2">
                <a:extLst>
                  <a:ext uri="{FF2B5EF4-FFF2-40B4-BE49-F238E27FC236}">
                    <a16:creationId xmlns:a16="http://schemas.microsoft.com/office/drawing/2014/main" id="{6011095C-16B3-C009-A8C7-FCE30DBD58F2}"/>
                  </a:ext>
                </a:extLst>
              </p:cNvPr>
              <p:cNvSpPr/>
              <p:nvPr/>
            </p:nvSpPr>
            <p:spPr>
              <a:xfrm>
                <a:off x="5519357" y="1211746"/>
                <a:ext cx="652843" cy="63094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latin typeface="Segoe"/>
                  <a:cs typeface="+mn-ea"/>
                  <a:sym typeface="+mn-lt"/>
                </a:endParaRPr>
              </a:p>
            </p:txBody>
          </p:sp>
          <p:sp>
            <p:nvSpPr>
              <p:cNvPr id="16" name="Freeform 33">
                <a:extLst>
                  <a:ext uri="{FF2B5EF4-FFF2-40B4-BE49-F238E27FC236}">
                    <a16:creationId xmlns:a16="http://schemas.microsoft.com/office/drawing/2014/main" id="{A8105C0A-8321-2683-033C-286C6309A85D}"/>
                  </a:ext>
                </a:extLst>
              </p:cNvPr>
              <p:cNvSpPr>
                <a:spLocks noEditPoints="1"/>
              </p:cNvSpPr>
              <p:nvPr/>
            </p:nvSpPr>
            <p:spPr bwMode="auto">
              <a:xfrm>
                <a:off x="5607593" y="1365049"/>
                <a:ext cx="476369" cy="32433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tx1">
                      <a:lumMod val="85000"/>
                      <a:lumOff val="15000"/>
                    </a:schemeClr>
                  </a:solidFill>
                  <a:latin typeface="Segoe"/>
                  <a:ea typeface="+mn-ea"/>
                  <a:cs typeface="+mn-ea"/>
                  <a:sym typeface="+mn-lt"/>
                </a:endParaRPr>
              </a:p>
            </p:txBody>
          </p:sp>
        </p:grpSp>
      </p:grpSp>
      <p:grpSp>
        <p:nvGrpSpPr>
          <p:cNvPr id="17" name="组合 25">
            <a:extLst>
              <a:ext uri="{FF2B5EF4-FFF2-40B4-BE49-F238E27FC236}">
                <a16:creationId xmlns:a16="http://schemas.microsoft.com/office/drawing/2014/main" id="{810B9DEC-2135-EC76-E288-22F5BD13ECC0}"/>
              </a:ext>
            </a:extLst>
          </p:cNvPr>
          <p:cNvGrpSpPr/>
          <p:nvPr/>
        </p:nvGrpSpPr>
        <p:grpSpPr>
          <a:xfrm>
            <a:off x="4143519" y="2493258"/>
            <a:ext cx="7240605" cy="738664"/>
            <a:chOff x="5519357" y="2845462"/>
            <a:chExt cx="4464595" cy="738664"/>
          </a:xfrm>
        </p:grpSpPr>
        <p:sp>
          <p:nvSpPr>
            <p:cNvPr id="18" name="Rectangle 14">
              <a:extLst>
                <a:ext uri="{FF2B5EF4-FFF2-40B4-BE49-F238E27FC236}">
                  <a16:creationId xmlns:a16="http://schemas.microsoft.com/office/drawing/2014/main" id="{A5A782FC-9B86-3C67-5A47-968350F97F21}"/>
                </a:ext>
              </a:extLst>
            </p:cNvPr>
            <p:cNvSpPr/>
            <p:nvPr/>
          </p:nvSpPr>
          <p:spPr>
            <a:xfrm>
              <a:off x="6215443" y="2845462"/>
              <a:ext cx="3768509" cy="738664"/>
            </a:xfrm>
            <a:prstGeom prst="rect">
              <a:avLst/>
            </a:prstGeom>
          </p:spPr>
          <p:txBody>
            <a:bodyPr wrap="square">
              <a:spAutoFit/>
            </a:bodyPr>
            <a:lstStyle/>
            <a:p>
              <a:pPr algn="just" eaLnBrk="1" hangingPunct="1">
                <a:lnSpc>
                  <a:spcPct val="100000"/>
                </a:lnSpc>
                <a:spcBef>
                  <a:spcPct val="0"/>
                </a:spcBef>
              </a:pPr>
              <a:r>
                <a:rPr lang="es-EC" altLang="es-EC" sz="1400" dirty="0">
                  <a:latin typeface="Segoe"/>
                </a:rPr>
                <a:t>No existirá la presencia de servidores públicos de la institución obligada a rendir cuentas en la deliberación pública, excepto de quien presente el informe de rendición de cuentas y de su equipo técnico de apoyo.</a:t>
              </a:r>
            </a:p>
          </p:txBody>
        </p:sp>
        <p:grpSp>
          <p:nvGrpSpPr>
            <p:cNvPr id="19" name="组合 27">
              <a:extLst>
                <a:ext uri="{FF2B5EF4-FFF2-40B4-BE49-F238E27FC236}">
                  <a16:creationId xmlns:a16="http://schemas.microsoft.com/office/drawing/2014/main" id="{83BDFC5A-1561-38AB-DAC3-54E653D9ED85}"/>
                </a:ext>
              </a:extLst>
            </p:cNvPr>
            <p:cNvGrpSpPr/>
            <p:nvPr/>
          </p:nvGrpSpPr>
          <p:grpSpPr>
            <a:xfrm>
              <a:off x="5519357" y="2866804"/>
              <a:ext cx="652843" cy="630942"/>
              <a:chOff x="5519357" y="2866804"/>
              <a:chExt cx="652843" cy="630942"/>
            </a:xfrm>
          </p:grpSpPr>
          <p:sp>
            <p:nvSpPr>
              <p:cNvPr id="20" name="Rounded Rectangle 23">
                <a:extLst>
                  <a:ext uri="{FF2B5EF4-FFF2-40B4-BE49-F238E27FC236}">
                    <a16:creationId xmlns:a16="http://schemas.microsoft.com/office/drawing/2014/main" id="{206AA88B-94C9-8D4F-C7FD-3319C7042528}"/>
                  </a:ext>
                </a:extLst>
              </p:cNvPr>
              <p:cNvSpPr/>
              <p:nvPr/>
            </p:nvSpPr>
            <p:spPr>
              <a:xfrm>
                <a:off x="5519357" y="2866804"/>
                <a:ext cx="652843" cy="63094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latin typeface="Segoe"/>
                  <a:cs typeface="+mn-ea"/>
                  <a:sym typeface="+mn-lt"/>
                </a:endParaRPr>
              </a:p>
            </p:txBody>
          </p:sp>
          <p:sp>
            <p:nvSpPr>
              <p:cNvPr id="21" name="Freeform 11">
                <a:extLst>
                  <a:ext uri="{FF2B5EF4-FFF2-40B4-BE49-F238E27FC236}">
                    <a16:creationId xmlns:a16="http://schemas.microsoft.com/office/drawing/2014/main" id="{222910B6-DF55-3A28-D23A-CF330FBA1523}"/>
                  </a:ext>
                </a:extLst>
              </p:cNvPr>
              <p:cNvSpPr>
                <a:spLocks noEditPoints="1"/>
              </p:cNvSpPr>
              <p:nvPr/>
            </p:nvSpPr>
            <p:spPr bwMode="auto">
              <a:xfrm>
                <a:off x="5659308" y="3016598"/>
                <a:ext cx="372940" cy="331354"/>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tx1">
                      <a:lumMod val="85000"/>
                      <a:lumOff val="15000"/>
                    </a:schemeClr>
                  </a:solidFill>
                  <a:latin typeface="Segoe"/>
                  <a:ea typeface="+mn-ea"/>
                  <a:cs typeface="+mn-ea"/>
                  <a:sym typeface="+mn-lt"/>
                </a:endParaRPr>
              </a:p>
            </p:txBody>
          </p:sp>
        </p:grpSp>
      </p:grpSp>
      <p:pic>
        <p:nvPicPr>
          <p:cNvPr id="22" name="Picture 2" descr="Prohibición de proselitismo político en la gestión realizada por los Bancos  de Alimentos - Banco Arquidiocesano de Alimentos de Ibagué">
            <a:extLst>
              <a:ext uri="{FF2B5EF4-FFF2-40B4-BE49-F238E27FC236}">
                <a16:creationId xmlns:a16="http://schemas.microsoft.com/office/drawing/2014/main" id="{E271556F-9216-F44A-2633-A2004D21A585}"/>
              </a:ext>
            </a:extLst>
          </p:cNvPr>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l="15400" r="15016"/>
          <a:stretch/>
        </p:blipFill>
        <p:spPr bwMode="auto">
          <a:xfrm>
            <a:off x="4250912" y="1738655"/>
            <a:ext cx="770857" cy="48404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26 de Abril, Día del Servidor Público Ecuatoriano">
            <a:extLst>
              <a:ext uri="{FF2B5EF4-FFF2-40B4-BE49-F238E27FC236}">
                <a16:creationId xmlns:a16="http://schemas.microsoft.com/office/drawing/2014/main" id="{AC5E39B8-EF44-8CD4-63AC-5C63370D84D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409" r="4573" b="13198"/>
          <a:stretch/>
        </p:blipFill>
        <p:spPr bwMode="auto">
          <a:xfrm>
            <a:off x="4332844" y="2603257"/>
            <a:ext cx="702149" cy="518666"/>
          </a:xfrm>
          <a:prstGeom prst="rect">
            <a:avLst/>
          </a:prstGeom>
          <a:noFill/>
          <a:extLst>
            <a:ext uri="{909E8E84-426E-40DD-AFC4-6F175D3DCCD1}">
              <a14:hiddenFill xmlns:a14="http://schemas.microsoft.com/office/drawing/2010/main">
                <a:solidFill>
                  <a:srgbClr val="FFFFFF"/>
                </a:solidFill>
              </a14:hiddenFill>
            </a:ext>
          </a:extLst>
        </p:spPr>
      </p:pic>
      <p:sp>
        <p:nvSpPr>
          <p:cNvPr id="24" name="CuadroTexto 23">
            <a:extLst>
              <a:ext uri="{FF2B5EF4-FFF2-40B4-BE49-F238E27FC236}">
                <a16:creationId xmlns:a16="http://schemas.microsoft.com/office/drawing/2014/main" id="{E7B0E125-5C89-F89F-85BE-152B75904368}"/>
              </a:ext>
            </a:extLst>
          </p:cNvPr>
          <p:cNvSpPr txBox="1"/>
          <p:nvPr/>
        </p:nvSpPr>
        <p:spPr>
          <a:xfrm>
            <a:off x="4400201" y="2493258"/>
            <a:ext cx="718440" cy="769441"/>
          </a:xfrm>
          <a:prstGeom prst="rect">
            <a:avLst/>
          </a:prstGeom>
          <a:noFill/>
        </p:spPr>
        <p:txBody>
          <a:bodyPr wrap="square" rtlCol="0">
            <a:spAutoFit/>
          </a:bodyPr>
          <a:lstStyle/>
          <a:p>
            <a:r>
              <a:rPr lang="es-EC" sz="4400" dirty="0">
                <a:solidFill>
                  <a:schemeClr val="bg1">
                    <a:lumMod val="65000"/>
                  </a:schemeClr>
                </a:solidFill>
              </a:rPr>
              <a:t>X</a:t>
            </a:r>
          </a:p>
        </p:txBody>
      </p:sp>
      <p:pic>
        <p:nvPicPr>
          <p:cNvPr id="25" name="Picture 8" descr="Icono De Vector De Dibujos Animados De Billete De Dólar. Billete De Dinero  De Ilustración De Vector De Dibujos Animados. Ilustración Aislada Del Icono  Del Billete De Un Dólar Sobre Fondo Blanco.">
            <a:extLst>
              <a:ext uri="{FF2B5EF4-FFF2-40B4-BE49-F238E27FC236}">
                <a16:creationId xmlns:a16="http://schemas.microsoft.com/office/drawing/2014/main" id="{3FCB0B3B-B99F-A051-798B-3A5E0FD2487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8033" y="3693953"/>
            <a:ext cx="876614" cy="484194"/>
          </a:xfrm>
          <a:prstGeom prst="rect">
            <a:avLst/>
          </a:prstGeom>
          <a:noFill/>
          <a:extLst>
            <a:ext uri="{909E8E84-426E-40DD-AFC4-6F175D3DCCD1}">
              <a14:hiddenFill xmlns:a14="http://schemas.microsoft.com/office/drawing/2010/main">
                <a:solidFill>
                  <a:srgbClr val="FFFFFF"/>
                </a:solidFill>
              </a14:hiddenFill>
            </a:ext>
          </a:extLst>
        </p:spPr>
      </p:pic>
      <p:sp>
        <p:nvSpPr>
          <p:cNvPr id="26" name="CuadroTexto 25">
            <a:extLst>
              <a:ext uri="{FF2B5EF4-FFF2-40B4-BE49-F238E27FC236}">
                <a16:creationId xmlns:a16="http://schemas.microsoft.com/office/drawing/2014/main" id="{534D195C-23C7-5206-5C14-91E780CE01EC}"/>
              </a:ext>
            </a:extLst>
          </p:cNvPr>
          <p:cNvSpPr txBox="1"/>
          <p:nvPr/>
        </p:nvSpPr>
        <p:spPr>
          <a:xfrm>
            <a:off x="4505501" y="3497932"/>
            <a:ext cx="718440" cy="769441"/>
          </a:xfrm>
          <a:prstGeom prst="rect">
            <a:avLst/>
          </a:prstGeom>
          <a:noFill/>
        </p:spPr>
        <p:txBody>
          <a:bodyPr wrap="square" rtlCol="0">
            <a:spAutoFit/>
          </a:bodyPr>
          <a:lstStyle/>
          <a:p>
            <a:r>
              <a:rPr lang="es-EC" sz="4400" dirty="0">
                <a:solidFill>
                  <a:schemeClr val="bg1">
                    <a:lumMod val="65000"/>
                  </a:schemeClr>
                </a:solidFill>
              </a:rPr>
              <a:t>X</a:t>
            </a:r>
          </a:p>
        </p:txBody>
      </p:sp>
      <p:pic>
        <p:nvPicPr>
          <p:cNvPr id="27" name="Picture 10" descr="icono de concepto turquesa de cumplimiento de la ley laboral. trato de los  empleados. hr deberes">
            <a:extLst>
              <a:ext uri="{FF2B5EF4-FFF2-40B4-BE49-F238E27FC236}">
                <a16:creationId xmlns:a16="http://schemas.microsoft.com/office/drawing/2014/main" id="{73EEC0B5-85BF-5B8B-886D-EA23451BB543}"/>
              </a:ext>
            </a:extLst>
          </p:cNvPr>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1806" t="7334" r="22304" b="35547"/>
          <a:stretch/>
        </p:blipFill>
        <p:spPr bwMode="auto">
          <a:xfrm>
            <a:off x="4303329" y="4773539"/>
            <a:ext cx="718440" cy="409091"/>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upo 27">
            <a:extLst>
              <a:ext uri="{FF2B5EF4-FFF2-40B4-BE49-F238E27FC236}">
                <a16:creationId xmlns:a16="http://schemas.microsoft.com/office/drawing/2014/main" id="{9731B810-6A2E-12A6-4F84-80658CAED289}"/>
              </a:ext>
            </a:extLst>
          </p:cNvPr>
          <p:cNvGrpSpPr/>
          <p:nvPr/>
        </p:nvGrpSpPr>
        <p:grpSpPr>
          <a:xfrm>
            <a:off x="671573" y="2215746"/>
            <a:ext cx="3101958" cy="2324795"/>
            <a:chOff x="671573" y="2215746"/>
            <a:chExt cx="3101958" cy="2324795"/>
          </a:xfrm>
        </p:grpSpPr>
        <p:grpSp>
          <p:nvGrpSpPr>
            <p:cNvPr id="29" name="Grupo 28">
              <a:extLst>
                <a:ext uri="{FF2B5EF4-FFF2-40B4-BE49-F238E27FC236}">
                  <a16:creationId xmlns:a16="http://schemas.microsoft.com/office/drawing/2014/main" id="{D3567E22-B24A-4569-DAD1-945609C71958}"/>
                </a:ext>
              </a:extLst>
            </p:cNvPr>
            <p:cNvGrpSpPr/>
            <p:nvPr/>
          </p:nvGrpSpPr>
          <p:grpSpPr>
            <a:xfrm>
              <a:off x="671573" y="2215746"/>
              <a:ext cx="3101958" cy="2324795"/>
              <a:chOff x="6415790" y="1364105"/>
              <a:chExt cx="3695075" cy="2670606"/>
            </a:xfrm>
          </p:grpSpPr>
          <p:sp>
            <p:nvSpPr>
              <p:cNvPr id="31" name="Rectángulo: esquinas superiores redondeadas 30">
                <a:extLst>
                  <a:ext uri="{FF2B5EF4-FFF2-40B4-BE49-F238E27FC236}">
                    <a16:creationId xmlns:a16="http://schemas.microsoft.com/office/drawing/2014/main" id="{67C0D1F0-BFA4-C8EB-EF35-9548EB2E260D}"/>
                  </a:ext>
                </a:extLst>
              </p:cNvPr>
              <p:cNvSpPr/>
              <p:nvPr/>
            </p:nvSpPr>
            <p:spPr>
              <a:xfrm>
                <a:off x="6415790" y="1364105"/>
                <a:ext cx="3552669" cy="2670606"/>
              </a:xfrm>
              <a:prstGeom prst="round2Same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sz="1050" dirty="0"/>
              </a:p>
            </p:txBody>
          </p:sp>
          <p:sp>
            <p:nvSpPr>
              <p:cNvPr id="32" name="CuadroTexto 31">
                <a:extLst>
                  <a:ext uri="{FF2B5EF4-FFF2-40B4-BE49-F238E27FC236}">
                    <a16:creationId xmlns:a16="http://schemas.microsoft.com/office/drawing/2014/main" id="{AD7D920F-AC31-163A-A50B-0C040FC56F40}"/>
                  </a:ext>
                </a:extLst>
              </p:cNvPr>
              <p:cNvSpPr txBox="1"/>
              <p:nvPr/>
            </p:nvSpPr>
            <p:spPr>
              <a:xfrm>
                <a:off x="6558196" y="1603948"/>
                <a:ext cx="3552669" cy="1378877"/>
              </a:xfrm>
              <a:prstGeom prst="rect">
                <a:avLst/>
              </a:prstGeom>
              <a:noFill/>
            </p:spPr>
            <p:txBody>
              <a:bodyPr wrap="square" rtlCol="0">
                <a:spAutoFit/>
              </a:bodyPr>
              <a:lstStyle/>
              <a:p>
                <a:r>
                  <a:rPr lang="es-EC" sz="3600" b="1" dirty="0">
                    <a:solidFill>
                      <a:schemeClr val="accent1">
                        <a:lumMod val="75000"/>
                      </a:schemeClr>
                    </a:solidFill>
                    <a:latin typeface="Segoe"/>
                  </a:rPr>
                  <a:t>RENDICIÓN </a:t>
                </a:r>
              </a:p>
              <a:p>
                <a:r>
                  <a:rPr lang="es-EC" sz="3600" b="1" dirty="0">
                    <a:solidFill>
                      <a:schemeClr val="accent1">
                        <a:lumMod val="75000"/>
                      </a:schemeClr>
                    </a:solidFill>
                    <a:latin typeface="Segoe"/>
                  </a:rPr>
                  <a:t>   CUENTAS</a:t>
                </a:r>
              </a:p>
            </p:txBody>
          </p:sp>
          <p:sp>
            <p:nvSpPr>
              <p:cNvPr id="33" name="CuadroTexto 32">
                <a:extLst>
                  <a:ext uri="{FF2B5EF4-FFF2-40B4-BE49-F238E27FC236}">
                    <a16:creationId xmlns:a16="http://schemas.microsoft.com/office/drawing/2014/main" id="{51D7C7F5-9D8D-6D3C-54DE-3E04E7A32E52}"/>
                  </a:ext>
                </a:extLst>
              </p:cNvPr>
              <p:cNvSpPr txBox="1"/>
              <p:nvPr/>
            </p:nvSpPr>
            <p:spPr>
              <a:xfrm>
                <a:off x="6707133" y="2231698"/>
                <a:ext cx="674558" cy="388914"/>
              </a:xfrm>
              <a:prstGeom prst="rect">
                <a:avLst/>
              </a:prstGeom>
              <a:noFill/>
            </p:spPr>
            <p:txBody>
              <a:bodyPr wrap="square" rtlCol="0">
                <a:spAutoFit/>
              </a:bodyPr>
              <a:lstStyle/>
              <a:p>
                <a:r>
                  <a:rPr lang="es-EC" sz="1600" b="1" dirty="0">
                    <a:solidFill>
                      <a:schemeClr val="accent1">
                        <a:lumMod val="75000"/>
                      </a:schemeClr>
                    </a:solidFill>
                    <a:latin typeface="Segoe"/>
                  </a:rPr>
                  <a:t>DE</a:t>
                </a:r>
              </a:p>
            </p:txBody>
          </p:sp>
          <p:sp>
            <p:nvSpPr>
              <p:cNvPr id="34" name="CuadroTexto 33">
                <a:extLst>
                  <a:ext uri="{FF2B5EF4-FFF2-40B4-BE49-F238E27FC236}">
                    <a16:creationId xmlns:a16="http://schemas.microsoft.com/office/drawing/2014/main" id="{BCB27379-CEB5-F05E-06A1-C94B57C7AE04}"/>
                  </a:ext>
                </a:extLst>
              </p:cNvPr>
              <p:cNvSpPr txBox="1"/>
              <p:nvPr/>
            </p:nvSpPr>
            <p:spPr>
              <a:xfrm>
                <a:off x="8055061" y="2898355"/>
                <a:ext cx="1698448" cy="813183"/>
              </a:xfrm>
              <a:prstGeom prst="rect">
                <a:avLst/>
              </a:prstGeom>
              <a:noFill/>
            </p:spPr>
            <p:txBody>
              <a:bodyPr wrap="square" rtlCol="0">
                <a:spAutoFit/>
              </a:bodyPr>
              <a:lstStyle/>
              <a:p>
                <a:r>
                  <a:rPr lang="es-EC" sz="4000" b="1" dirty="0">
                    <a:solidFill>
                      <a:schemeClr val="tx1">
                        <a:lumMod val="65000"/>
                        <a:lumOff val="35000"/>
                      </a:schemeClr>
                    </a:solidFill>
                    <a:latin typeface="Segoe"/>
                  </a:rPr>
                  <a:t>2025</a:t>
                </a:r>
              </a:p>
            </p:txBody>
          </p:sp>
        </p:grpSp>
        <p:pic>
          <p:nvPicPr>
            <p:cNvPr id="30" name="Picture 2" descr="El Nuevo Ecuador Logo Logotipo Vector - Descarga Gratis SVG |  Worldvectorlogo">
              <a:extLst>
                <a:ext uri="{FF2B5EF4-FFF2-40B4-BE49-F238E27FC236}">
                  <a16:creationId xmlns:a16="http://schemas.microsoft.com/office/drawing/2014/main" id="{FFD07752-A7F5-5368-C3E8-A4CE406CEDB1}"/>
                </a:ext>
              </a:extLst>
            </p:cNvPr>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70714" b="33897"/>
            <a:stretch>
              <a:fillRect/>
            </a:stretch>
          </p:blipFill>
          <p:spPr bwMode="auto">
            <a:xfrm>
              <a:off x="843719" y="3564995"/>
              <a:ext cx="1232964" cy="71778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0037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5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a:extLst>
            <a:ext uri="{FF2B5EF4-FFF2-40B4-BE49-F238E27FC236}">
              <a16:creationId xmlns:a16="http://schemas.microsoft.com/office/drawing/2014/main" id="{48F06232-C5E1-E155-A7AA-A5A4255E7D2B}"/>
            </a:ext>
          </a:extLst>
        </p:cNvPr>
        <p:cNvGrpSpPr/>
        <p:nvPr/>
      </p:nvGrpSpPr>
      <p:grpSpPr>
        <a:xfrm>
          <a:off x="0" y="0"/>
          <a:ext cx="0" cy="0"/>
          <a:chOff x="0" y="0"/>
          <a:chExt cx="0" cy="0"/>
        </a:xfrm>
      </p:grpSpPr>
      <p:pic>
        <p:nvPicPr>
          <p:cNvPr id="123" name="Google Shape;123;p4">
            <a:extLst>
              <a:ext uri="{FF2B5EF4-FFF2-40B4-BE49-F238E27FC236}">
                <a16:creationId xmlns:a16="http://schemas.microsoft.com/office/drawing/2014/main" id="{1D43E822-5ED8-D2F2-F6F9-AA70FF6C6591}"/>
              </a:ext>
            </a:extLst>
          </p:cNvPr>
          <p:cNvPicPr preferRelativeResize="0"/>
          <p:nvPr/>
        </p:nvPicPr>
        <p:blipFill rotWithShape="1">
          <a:blip r:embed="rId3">
            <a:alphaModFix/>
          </a:blip>
          <a:srcRect l="53416"/>
          <a:stretch/>
        </p:blipFill>
        <p:spPr>
          <a:xfrm>
            <a:off x="0" y="275896"/>
            <a:ext cx="1010400" cy="426965"/>
          </a:xfrm>
          <a:prstGeom prst="rect">
            <a:avLst/>
          </a:prstGeom>
          <a:noFill/>
          <a:ln>
            <a:noFill/>
          </a:ln>
        </p:spPr>
      </p:pic>
      <p:sp>
        <p:nvSpPr>
          <p:cNvPr id="124" name="Google Shape;124;p4">
            <a:extLst>
              <a:ext uri="{FF2B5EF4-FFF2-40B4-BE49-F238E27FC236}">
                <a16:creationId xmlns:a16="http://schemas.microsoft.com/office/drawing/2014/main" id="{61623D31-FB12-0DE9-7E60-5298E5D778DC}"/>
              </a:ext>
            </a:extLst>
          </p:cNvPr>
          <p:cNvSpPr txBox="1"/>
          <p:nvPr/>
        </p:nvSpPr>
        <p:spPr>
          <a:xfrm>
            <a:off x="1010400" y="195139"/>
            <a:ext cx="490945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3600" b="1" dirty="0">
                <a:solidFill>
                  <a:srgbClr val="2D2D93"/>
                </a:solidFill>
                <a:latin typeface="Arial"/>
                <a:ea typeface="Arial"/>
                <a:cs typeface="Arial"/>
                <a:sym typeface="Arial"/>
              </a:rPr>
              <a:t>Formato</a:t>
            </a:r>
            <a:endParaRPr dirty="0"/>
          </a:p>
        </p:txBody>
      </p:sp>
      <p:grpSp>
        <p:nvGrpSpPr>
          <p:cNvPr id="2" name="组合 41">
            <a:extLst>
              <a:ext uri="{FF2B5EF4-FFF2-40B4-BE49-F238E27FC236}">
                <a16:creationId xmlns:a16="http://schemas.microsoft.com/office/drawing/2014/main" id="{5BD7CEEA-7068-6D38-0901-DC9DA8EB99DC}"/>
              </a:ext>
            </a:extLst>
          </p:cNvPr>
          <p:cNvGrpSpPr/>
          <p:nvPr/>
        </p:nvGrpSpPr>
        <p:grpSpPr>
          <a:xfrm>
            <a:off x="2983619" y="1555596"/>
            <a:ext cx="2021515" cy="763982"/>
            <a:chOff x="1793229" y="1867118"/>
            <a:chExt cx="1453992" cy="477352"/>
          </a:xfrm>
          <a:solidFill>
            <a:srgbClr val="0070C0"/>
          </a:solidFill>
        </p:grpSpPr>
        <p:sp>
          <p:nvSpPr>
            <p:cNvPr id="3" name="圆角矩形 42">
              <a:extLst>
                <a:ext uri="{FF2B5EF4-FFF2-40B4-BE49-F238E27FC236}">
                  <a16:creationId xmlns:a16="http://schemas.microsoft.com/office/drawing/2014/main" id="{8400CB0F-E024-9D16-5FA4-C62441309904}"/>
                </a:ext>
              </a:extLst>
            </p:cNvPr>
            <p:cNvSpPr/>
            <p:nvPr/>
          </p:nvSpPr>
          <p:spPr>
            <a:xfrm>
              <a:off x="1793229" y="1867118"/>
              <a:ext cx="1453992" cy="477352"/>
            </a:xfrm>
            <a:prstGeom prst="roundRect">
              <a:avLst>
                <a:gd name="adj" fmla="val 2487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a:cs typeface="+mn-ea"/>
                <a:sym typeface="+mn-lt"/>
              </a:endParaRPr>
            </a:p>
          </p:txBody>
        </p:sp>
        <p:sp>
          <p:nvSpPr>
            <p:cNvPr id="4" name="矩形 43">
              <a:extLst>
                <a:ext uri="{FF2B5EF4-FFF2-40B4-BE49-F238E27FC236}">
                  <a16:creationId xmlns:a16="http://schemas.microsoft.com/office/drawing/2014/main" id="{0C31C9D8-EAF4-83B5-F4E0-14CE7F1B00FF}"/>
                </a:ext>
              </a:extLst>
            </p:cNvPr>
            <p:cNvSpPr/>
            <p:nvPr/>
          </p:nvSpPr>
          <p:spPr>
            <a:xfrm>
              <a:off x="1825302" y="1951905"/>
              <a:ext cx="1306538" cy="326919"/>
            </a:xfrm>
            <a:prstGeom prst="rect">
              <a:avLst/>
            </a:prstGeom>
            <a:grpFill/>
          </p:spPr>
          <p:txBody>
            <a:bodyPr wrap="square">
              <a:spAutoFit/>
            </a:bodyPr>
            <a:lstStyle/>
            <a:p>
              <a:r>
                <a:rPr lang="en-US" altLang="zh-CN" b="1" dirty="0">
                  <a:solidFill>
                    <a:schemeClr val="bg1"/>
                  </a:solidFill>
                  <a:latin typeface="Segoe"/>
                  <a:ea typeface="+mn-ea"/>
                  <a:cs typeface="+mn-ea"/>
                  <a:sym typeface="+mn-lt"/>
                </a:rPr>
                <a:t>Formato </a:t>
              </a:r>
              <a:r>
                <a:rPr lang="es-EC" b="1" noProof="0" dirty="0">
                  <a:solidFill>
                    <a:schemeClr val="bg1"/>
                  </a:solidFill>
                  <a:latin typeface="Segoe"/>
                  <a:ea typeface="+mn-ea"/>
                  <a:cs typeface="+mn-ea"/>
                  <a:sym typeface="+mn-lt"/>
                </a:rPr>
                <a:t>narrativo</a:t>
              </a:r>
              <a:endParaRPr lang="en-US" altLang="zh-CN" b="1" dirty="0">
                <a:solidFill>
                  <a:schemeClr val="bg1"/>
                </a:solidFill>
                <a:latin typeface="Segoe"/>
                <a:ea typeface="+mn-ea"/>
                <a:cs typeface="+mn-ea"/>
                <a:sym typeface="+mn-lt"/>
              </a:endParaRPr>
            </a:p>
            <a:p>
              <a:r>
                <a:rPr lang="en-US" altLang="zh-CN" b="1" dirty="0">
                  <a:solidFill>
                    <a:schemeClr val="bg1"/>
                  </a:solidFill>
                  <a:latin typeface="Segoe"/>
                  <a:ea typeface="+mn-ea"/>
                  <a:cs typeface="+mn-ea"/>
                  <a:sym typeface="+mn-lt"/>
                </a:rPr>
                <a:t> de gestion</a:t>
              </a:r>
              <a:endParaRPr lang="zh-CN" altLang="en-US" b="1" dirty="0">
                <a:solidFill>
                  <a:schemeClr val="bg1"/>
                </a:solidFill>
                <a:latin typeface="Segoe"/>
                <a:ea typeface="+mn-ea"/>
                <a:cs typeface="+mn-ea"/>
                <a:sym typeface="+mn-lt"/>
              </a:endParaRPr>
            </a:p>
          </p:txBody>
        </p:sp>
      </p:grpSp>
      <p:sp>
        <p:nvSpPr>
          <p:cNvPr id="5" name="Oval 25">
            <a:extLst>
              <a:ext uri="{FF2B5EF4-FFF2-40B4-BE49-F238E27FC236}">
                <a16:creationId xmlns:a16="http://schemas.microsoft.com/office/drawing/2014/main" id="{4F7993DA-9C8E-9EA4-E43F-381BE0C76786}"/>
              </a:ext>
            </a:extLst>
          </p:cNvPr>
          <p:cNvSpPr/>
          <p:nvPr/>
        </p:nvSpPr>
        <p:spPr>
          <a:xfrm>
            <a:off x="1780432" y="1359453"/>
            <a:ext cx="1219944" cy="1219944"/>
          </a:xfrm>
          <a:prstGeom prst="ellipse">
            <a:avLst/>
          </a:prstGeom>
          <a:solidFill>
            <a:srgbClr val="0070C0"/>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egoe"/>
              <a:ea typeface="+mn-ea"/>
              <a:cs typeface="+mn-ea"/>
              <a:sym typeface="+mn-lt"/>
            </a:endParaRPr>
          </a:p>
        </p:txBody>
      </p:sp>
      <p:grpSp>
        <p:nvGrpSpPr>
          <p:cNvPr id="6" name="组合 72">
            <a:extLst>
              <a:ext uri="{FF2B5EF4-FFF2-40B4-BE49-F238E27FC236}">
                <a16:creationId xmlns:a16="http://schemas.microsoft.com/office/drawing/2014/main" id="{3DD2071D-F9E8-8C86-39ED-17860BDB0EE8}"/>
              </a:ext>
            </a:extLst>
          </p:cNvPr>
          <p:cNvGrpSpPr/>
          <p:nvPr/>
        </p:nvGrpSpPr>
        <p:grpSpPr>
          <a:xfrm>
            <a:off x="2983619" y="4216033"/>
            <a:ext cx="2021516" cy="763981"/>
            <a:chOff x="1673457" y="3447102"/>
            <a:chExt cx="1453992" cy="477352"/>
          </a:xfrm>
          <a:solidFill>
            <a:srgbClr val="909EE6"/>
          </a:solidFill>
        </p:grpSpPr>
        <p:sp>
          <p:nvSpPr>
            <p:cNvPr id="7" name="圆角矩形 73">
              <a:extLst>
                <a:ext uri="{FF2B5EF4-FFF2-40B4-BE49-F238E27FC236}">
                  <a16:creationId xmlns:a16="http://schemas.microsoft.com/office/drawing/2014/main" id="{0FC3DB5A-3930-CE7D-D92C-83145BD108EB}"/>
                </a:ext>
              </a:extLst>
            </p:cNvPr>
            <p:cNvSpPr/>
            <p:nvPr/>
          </p:nvSpPr>
          <p:spPr>
            <a:xfrm>
              <a:off x="1673457" y="3447102"/>
              <a:ext cx="1453992" cy="477352"/>
            </a:xfrm>
            <a:prstGeom prst="roundRect">
              <a:avLst>
                <a:gd name="adj" fmla="val 2487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a:cs typeface="+mn-ea"/>
                <a:sym typeface="+mn-lt"/>
              </a:endParaRPr>
            </a:p>
          </p:txBody>
        </p:sp>
        <p:sp>
          <p:nvSpPr>
            <p:cNvPr id="8" name="矩形 74">
              <a:extLst>
                <a:ext uri="{FF2B5EF4-FFF2-40B4-BE49-F238E27FC236}">
                  <a16:creationId xmlns:a16="http://schemas.microsoft.com/office/drawing/2014/main" id="{C1504C23-4B22-EFE9-A2CE-4DC72FCA3BD0}"/>
                </a:ext>
              </a:extLst>
            </p:cNvPr>
            <p:cNvSpPr/>
            <p:nvPr/>
          </p:nvSpPr>
          <p:spPr>
            <a:xfrm>
              <a:off x="1719833" y="3501111"/>
              <a:ext cx="1103769" cy="326919"/>
            </a:xfrm>
            <a:prstGeom prst="rect">
              <a:avLst/>
            </a:prstGeom>
            <a:grpFill/>
          </p:spPr>
          <p:txBody>
            <a:bodyPr wrap="square">
              <a:spAutoFit/>
            </a:bodyPr>
            <a:lstStyle/>
            <a:p>
              <a:r>
                <a:rPr lang="es-EC" altLang="zh-CN" b="1" dirty="0">
                  <a:solidFill>
                    <a:schemeClr val="bg1"/>
                  </a:solidFill>
                  <a:latin typeface="Segoe"/>
                  <a:ea typeface="+mn-ea"/>
                  <a:cs typeface="+mn-ea"/>
                  <a:sym typeface="+mn-lt"/>
                </a:rPr>
                <a:t>Formato prestación PPT</a:t>
              </a:r>
              <a:endParaRPr lang="zh-CN" altLang="en-US" b="1" dirty="0">
                <a:solidFill>
                  <a:schemeClr val="bg1"/>
                </a:solidFill>
                <a:latin typeface="Segoe"/>
                <a:ea typeface="+mn-ea"/>
                <a:cs typeface="+mn-ea"/>
                <a:sym typeface="+mn-lt"/>
              </a:endParaRPr>
            </a:p>
          </p:txBody>
        </p:sp>
      </p:grpSp>
      <p:sp>
        <p:nvSpPr>
          <p:cNvPr id="9" name="Oval 25">
            <a:extLst>
              <a:ext uri="{FF2B5EF4-FFF2-40B4-BE49-F238E27FC236}">
                <a16:creationId xmlns:a16="http://schemas.microsoft.com/office/drawing/2014/main" id="{9EC7945A-CC7C-518C-23AA-375091A54C87}"/>
              </a:ext>
            </a:extLst>
          </p:cNvPr>
          <p:cNvSpPr/>
          <p:nvPr/>
        </p:nvSpPr>
        <p:spPr>
          <a:xfrm>
            <a:off x="1780432" y="3962179"/>
            <a:ext cx="1219944" cy="1219944"/>
          </a:xfrm>
          <a:prstGeom prst="ellipse">
            <a:avLst/>
          </a:prstGeom>
          <a:solidFill>
            <a:srgbClr val="909EE6"/>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egoe"/>
              <a:ea typeface="+mn-ea"/>
              <a:cs typeface="+mn-ea"/>
              <a:sym typeface="+mn-lt"/>
            </a:endParaRPr>
          </a:p>
        </p:txBody>
      </p:sp>
      <p:pic>
        <p:nvPicPr>
          <p:cNvPr id="10" name="Picture 2" descr="Icono De Informe Elemento De Diseño De Logotipo Ilustraciones svg,  vectoriales, clip art vectorizado libre de derechos. Image 80819599">
            <a:extLst>
              <a:ext uri="{FF2B5EF4-FFF2-40B4-BE49-F238E27FC236}">
                <a16:creationId xmlns:a16="http://schemas.microsoft.com/office/drawing/2014/main" id="{04F9890A-6031-2EB4-1B5C-8C98C7B57424}"/>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6084" t="15995" r="24512" b="8560"/>
          <a:stretch/>
        </p:blipFill>
        <p:spPr bwMode="auto">
          <a:xfrm>
            <a:off x="2039098" y="1567824"/>
            <a:ext cx="673769" cy="8032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Aplicación de presentación de diapositivas - Iconos gratis de logo">
            <a:extLst>
              <a:ext uri="{FF2B5EF4-FFF2-40B4-BE49-F238E27FC236}">
                <a16:creationId xmlns:a16="http://schemas.microsoft.com/office/drawing/2014/main" id="{1370E76C-801A-B230-6CCB-CC88F5EAA8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9098" y="4239354"/>
            <a:ext cx="717335" cy="71733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ector recto 11">
            <a:extLst>
              <a:ext uri="{FF2B5EF4-FFF2-40B4-BE49-F238E27FC236}">
                <a16:creationId xmlns:a16="http://schemas.microsoft.com/office/drawing/2014/main" id="{D7E1A3C5-13AD-002F-9F35-C1F47ECC529B}"/>
              </a:ext>
            </a:extLst>
          </p:cNvPr>
          <p:cNvCxnSpPr/>
          <p:nvPr/>
        </p:nvCxnSpPr>
        <p:spPr>
          <a:xfrm>
            <a:off x="5197642" y="3480909"/>
            <a:ext cx="3497179"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63D557B8-480C-D274-219B-166DB86C26A7}"/>
              </a:ext>
            </a:extLst>
          </p:cNvPr>
          <p:cNvCxnSpPr/>
          <p:nvPr/>
        </p:nvCxnSpPr>
        <p:spPr>
          <a:xfrm>
            <a:off x="5197642" y="5799644"/>
            <a:ext cx="3497179"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pic>
        <p:nvPicPr>
          <p:cNvPr id="14" name="Imagen 13" descr="Interfaz de usuario gráfica, Texto, Aplicación&#10;&#10;El contenido generado por IA puede ser incorrecto.">
            <a:hlinkClick r:id="rId6" action="ppaction://hlinkfile"/>
            <a:extLst>
              <a:ext uri="{FF2B5EF4-FFF2-40B4-BE49-F238E27FC236}">
                <a16:creationId xmlns:a16="http://schemas.microsoft.com/office/drawing/2014/main" id="{2D0C9A9C-78D3-743F-153E-821300E7B5F0}"/>
              </a:ext>
            </a:extLst>
          </p:cNvPr>
          <p:cNvPicPr>
            <a:picLocks noChangeAspect="1"/>
          </p:cNvPicPr>
          <p:nvPr/>
        </p:nvPicPr>
        <p:blipFill>
          <a:blip r:embed="rId7"/>
          <a:stretch>
            <a:fillRect/>
          </a:stretch>
        </p:blipFill>
        <p:spPr>
          <a:xfrm>
            <a:off x="5617742" y="998606"/>
            <a:ext cx="2446966" cy="2366665"/>
          </a:xfrm>
          <a:prstGeom prst="rect">
            <a:avLst/>
          </a:prstGeom>
        </p:spPr>
      </p:pic>
      <p:pic>
        <p:nvPicPr>
          <p:cNvPr id="15" name="Imagen 14" descr="Un grupo de personas con traje de color negro&#10;&#10;El contenido generado por IA puede ser incorrecto.">
            <a:hlinkClick r:id="rId8" action="ppaction://hlinkpres?slideindex=1&amp;slidetitle="/>
            <a:extLst>
              <a:ext uri="{FF2B5EF4-FFF2-40B4-BE49-F238E27FC236}">
                <a16:creationId xmlns:a16="http://schemas.microsoft.com/office/drawing/2014/main" id="{30E7B34F-883C-8214-AB08-C91CFD5CA833}"/>
              </a:ext>
            </a:extLst>
          </p:cNvPr>
          <p:cNvPicPr>
            <a:picLocks noChangeAspect="1"/>
          </p:cNvPicPr>
          <p:nvPr/>
        </p:nvPicPr>
        <p:blipFill>
          <a:blip r:embed="rId9"/>
          <a:stretch>
            <a:fillRect/>
          </a:stretch>
        </p:blipFill>
        <p:spPr>
          <a:xfrm>
            <a:off x="5683175" y="3646714"/>
            <a:ext cx="2381533" cy="2037289"/>
          </a:xfrm>
          <a:prstGeom prst="rect">
            <a:avLst/>
          </a:prstGeom>
        </p:spPr>
      </p:pic>
    </p:spTree>
    <p:extLst>
      <p:ext uri="{BB962C8B-B14F-4D97-AF65-F5344CB8AC3E}">
        <p14:creationId xmlns:p14="http://schemas.microsoft.com/office/powerpoint/2010/main" val="176567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par>
                          <p:cTn id="8" fill="hold">
                            <p:stCondLst>
                              <p:cond delay="2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a:extLst>
            <a:ext uri="{FF2B5EF4-FFF2-40B4-BE49-F238E27FC236}">
              <a16:creationId xmlns:a16="http://schemas.microsoft.com/office/drawing/2014/main" id="{430877AC-C346-FDC1-1A67-954B79EB9C51}"/>
            </a:ext>
          </a:extLst>
        </p:cNvPr>
        <p:cNvGrpSpPr/>
        <p:nvPr/>
      </p:nvGrpSpPr>
      <p:grpSpPr>
        <a:xfrm>
          <a:off x="0" y="0"/>
          <a:ext cx="0" cy="0"/>
          <a:chOff x="0" y="0"/>
          <a:chExt cx="0" cy="0"/>
        </a:xfrm>
      </p:grpSpPr>
      <p:pic>
        <p:nvPicPr>
          <p:cNvPr id="123" name="Google Shape;123;p4">
            <a:extLst>
              <a:ext uri="{FF2B5EF4-FFF2-40B4-BE49-F238E27FC236}">
                <a16:creationId xmlns:a16="http://schemas.microsoft.com/office/drawing/2014/main" id="{13338F0E-1800-7B93-5C13-03FB4921E672}"/>
              </a:ext>
            </a:extLst>
          </p:cNvPr>
          <p:cNvPicPr preferRelativeResize="0"/>
          <p:nvPr/>
        </p:nvPicPr>
        <p:blipFill rotWithShape="1">
          <a:blip r:embed="rId3">
            <a:alphaModFix/>
          </a:blip>
          <a:srcRect l="53416"/>
          <a:stretch/>
        </p:blipFill>
        <p:spPr>
          <a:xfrm>
            <a:off x="0" y="275896"/>
            <a:ext cx="1010400" cy="426965"/>
          </a:xfrm>
          <a:prstGeom prst="rect">
            <a:avLst/>
          </a:prstGeom>
          <a:noFill/>
          <a:ln>
            <a:noFill/>
          </a:ln>
        </p:spPr>
      </p:pic>
      <p:sp>
        <p:nvSpPr>
          <p:cNvPr id="124" name="Google Shape;124;p4">
            <a:extLst>
              <a:ext uri="{FF2B5EF4-FFF2-40B4-BE49-F238E27FC236}">
                <a16:creationId xmlns:a16="http://schemas.microsoft.com/office/drawing/2014/main" id="{EC2FA1A8-57F2-1941-8100-83B0CE776D93}"/>
              </a:ext>
            </a:extLst>
          </p:cNvPr>
          <p:cNvSpPr txBox="1"/>
          <p:nvPr/>
        </p:nvSpPr>
        <p:spPr>
          <a:xfrm>
            <a:off x="1010400" y="195139"/>
            <a:ext cx="490945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3600" b="1" dirty="0">
                <a:solidFill>
                  <a:srgbClr val="2D2D93"/>
                </a:solidFill>
                <a:latin typeface="Arial"/>
                <a:ea typeface="Arial"/>
                <a:cs typeface="Arial"/>
                <a:sym typeface="Arial"/>
              </a:rPr>
              <a:t>Entrega</a:t>
            </a:r>
            <a:endParaRPr dirty="0"/>
          </a:p>
        </p:txBody>
      </p:sp>
      <p:sp>
        <p:nvSpPr>
          <p:cNvPr id="2" name="CuadroTexto 1">
            <a:extLst>
              <a:ext uri="{FF2B5EF4-FFF2-40B4-BE49-F238E27FC236}">
                <a16:creationId xmlns:a16="http://schemas.microsoft.com/office/drawing/2014/main" id="{AC963FE9-E024-6E4D-5603-E1978E3C6AFB}"/>
              </a:ext>
            </a:extLst>
          </p:cNvPr>
          <p:cNvSpPr txBox="1"/>
          <p:nvPr/>
        </p:nvSpPr>
        <p:spPr>
          <a:xfrm>
            <a:off x="372743" y="711083"/>
            <a:ext cx="11433175" cy="5878532"/>
          </a:xfrm>
          <a:prstGeom prst="rect">
            <a:avLst/>
          </a:prstGeom>
          <a:noFill/>
        </p:spPr>
        <p:txBody>
          <a:bodyPr>
            <a:spAutoFit/>
          </a:bodyPr>
          <a:lstStyle/>
          <a:p>
            <a:pPr>
              <a:defRPr/>
            </a:pPr>
            <a:r>
              <a:rPr lang="es-EC" sz="1200" dirty="0"/>
              <a:t>CONSOLIDACIÓN  Viceministerio, Subsecretaría, Coordinación General y las Direcciones y remitirse en archivo Word (Informe narrativo) y presentación en Power Point editables.</a:t>
            </a:r>
          </a:p>
          <a:p>
            <a:pPr>
              <a:defRPr/>
            </a:pPr>
            <a:endParaRPr lang="es-EC" sz="1200" dirty="0"/>
          </a:p>
          <a:p>
            <a:pPr>
              <a:defRPr/>
            </a:pPr>
            <a:r>
              <a:rPr lang="es-EC" b="1" dirty="0">
                <a:solidFill>
                  <a:schemeClr val="tx2">
                    <a:lumMod val="25000"/>
                  </a:schemeClr>
                </a:solidFill>
              </a:rPr>
              <a:t>¿Quiénes entregan consolidado de todas sus áreas vía Quipux? </a:t>
            </a:r>
          </a:p>
          <a:p>
            <a:pPr>
              <a:defRPr/>
            </a:pPr>
            <a:endParaRPr lang="es-EC" sz="1200" dirty="0"/>
          </a:p>
          <a:p>
            <a:pPr>
              <a:defRPr/>
            </a:pPr>
            <a:r>
              <a:rPr lang="es-EC" sz="1200" dirty="0"/>
              <a:t>Viceministerio de Seguridad Pública y Ciudadana</a:t>
            </a:r>
          </a:p>
          <a:p>
            <a:pPr>
              <a:defRPr/>
            </a:pPr>
            <a:r>
              <a:rPr lang="es-EC" sz="1200" dirty="0"/>
              <a:t>	Subsecretarias</a:t>
            </a:r>
          </a:p>
          <a:p>
            <a:pPr>
              <a:defRPr/>
            </a:pPr>
            <a:r>
              <a:rPr lang="es-EC" sz="1200" dirty="0"/>
              <a:t>		Direcciones</a:t>
            </a:r>
          </a:p>
          <a:p>
            <a:pPr>
              <a:defRPr/>
            </a:pPr>
            <a:r>
              <a:rPr lang="es-EC" sz="1200" dirty="0"/>
              <a:t>Coordinación General Administrativa Financiera - CGAF </a:t>
            </a:r>
          </a:p>
          <a:p>
            <a:pPr>
              <a:defRPr/>
            </a:pPr>
            <a:r>
              <a:rPr lang="es-EC" sz="1200" dirty="0"/>
              <a:t>		Direcciones</a:t>
            </a:r>
          </a:p>
          <a:p>
            <a:pPr>
              <a:defRPr/>
            </a:pPr>
            <a:r>
              <a:rPr lang="es-EC" sz="1200" dirty="0"/>
              <a:t>Coordinación General de Tecnologías de la Información y Comunicación – CGTIC</a:t>
            </a:r>
          </a:p>
          <a:p>
            <a:pPr>
              <a:defRPr/>
            </a:pPr>
            <a:r>
              <a:rPr lang="es-EC" sz="1200" dirty="0"/>
              <a:t>		 Direcciones</a:t>
            </a:r>
          </a:p>
          <a:p>
            <a:pPr>
              <a:defRPr/>
            </a:pPr>
            <a:r>
              <a:rPr lang="es-EC" sz="1200" dirty="0"/>
              <a:t>Coordinación General de Asesoría Jurídica - CGAJ </a:t>
            </a:r>
          </a:p>
          <a:p>
            <a:pPr>
              <a:defRPr/>
            </a:pPr>
            <a:r>
              <a:rPr lang="es-EC" sz="1200" dirty="0"/>
              <a:t>		 Direcciones</a:t>
            </a:r>
          </a:p>
          <a:p>
            <a:pPr>
              <a:defRPr/>
            </a:pPr>
            <a:r>
              <a:rPr lang="es-EC" sz="1200" dirty="0"/>
              <a:t>Coordinación General de Planificación y Gestión Estratégica</a:t>
            </a:r>
          </a:p>
          <a:p>
            <a:pPr>
              <a:defRPr/>
            </a:pPr>
            <a:r>
              <a:rPr lang="es-EC" sz="1200" dirty="0"/>
              <a:t>		Direcciones</a:t>
            </a:r>
          </a:p>
          <a:p>
            <a:pPr>
              <a:defRPr/>
            </a:pPr>
            <a:r>
              <a:rPr lang="es-EC" sz="1200" dirty="0"/>
              <a:t>Coordinación de Despacho</a:t>
            </a:r>
          </a:p>
          <a:p>
            <a:pPr>
              <a:defRPr/>
            </a:pPr>
            <a:r>
              <a:rPr lang="es-EC" sz="1200" dirty="0"/>
              <a:t>Dirección de Comunicación Social </a:t>
            </a:r>
          </a:p>
          <a:p>
            <a:pPr>
              <a:defRPr/>
            </a:pPr>
            <a:r>
              <a:rPr lang="es-EC" sz="1200" dirty="0"/>
              <a:t>Dirección de Asuntos Internacionales </a:t>
            </a:r>
          </a:p>
          <a:p>
            <a:pPr>
              <a:defRPr/>
            </a:pPr>
            <a:r>
              <a:rPr lang="es-EC" sz="1200" dirty="0"/>
              <a:t>Dirección de Auditoría Interna</a:t>
            </a:r>
          </a:p>
          <a:p>
            <a:pPr>
              <a:defRPr/>
            </a:pPr>
            <a:r>
              <a:rPr lang="es-EC" sz="1200" dirty="0"/>
              <a:t>Gerencias de Proyectos</a:t>
            </a:r>
          </a:p>
          <a:p>
            <a:pPr>
              <a:defRPr/>
            </a:pPr>
            <a:endParaRPr lang="es-EC" sz="1200" dirty="0"/>
          </a:p>
          <a:p>
            <a:pPr>
              <a:defRPr/>
            </a:pPr>
            <a:r>
              <a:rPr lang="es-EC" b="1" dirty="0">
                <a:solidFill>
                  <a:schemeClr val="tx2">
                    <a:lumMod val="25000"/>
                  </a:schemeClr>
                </a:solidFill>
              </a:rPr>
              <a:t>¿A quién va dirigido el Quipux? </a:t>
            </a:r>
          </a:p>
          <a:p>
            <a:pPr>
              <a:defRPr/>
            </a:pPr>
            <a:r>
              <a:rPr lang="es-EC" sz="1200" dirty="0"/>
              <a:t>Destinatario: Pablo Rivera, Coordinador General de Planificación y Gestión Estratégica </a:t>
            </a:r>
          </a:p>
          <a:p>
            <a:pPr>
              <a:defRPr/>
            </a:pPr>
            <a:r>
              <a:rPr lang="es-EC" sz="1200" dirty="0"/>
              <a:t>Copia: Mauricio Silva Director de Planificación y Seguimiento;  Miguel Castillo Analista de Información y Seguimiento</a:t>
            </a:r>
          </a:p>
          <a:p>
            <a:pPr>
              <a:defRPr/>
            </a:pPr>
            <a:r>
              <a:rPr lang="es-EC" sz="1200" dirty="0"/>
              <a:t> </a:t>
            </a:r>
          </a:p>
          <a:p>
            <a:pPr>
              <a:defRPr/>
            </a:pPr>
            <a:r>
              <a:rPr lang="es-EC" sz="1200" b="1" dirty="0">
                <a:solidFill>
                  <a:schemeClr val="tx2">
                    <a:lumMod val="25000"/>
                  </a:schemeClr>
                </a:solidFill>
              </a:rPr>
              <a:t>PLAZO DE ENTREGA </a:t>
            </a:r>
          </a:p>
          <a:p>
            <a:pPr>
              <a:defRPr/>
            </a:pPr>
            <a:endParaRPr lang="es-EC" sz="1200" b="1" dirty="0">
              <a:solidFill>
                <a:schemeClr val="accent1">
                  <a:lumMod val="50000"/>
                </a:schemeClr>
              </a:solidFill>
            </a:endParaRPr>
          </a:p>
          <a:p>
            <a:pPr algn="just">
              <a:defRPr/>
            </a:pPr>
            <a:r>
              <a:rPr lang="es-EC" sz="1200" dirty="0"/>
              <a:t>La información tanto informe narrativo (Word) y presentación PPT cuya información contiene el reporte de las áreas del periodo 01 de enero al 31 de diciembre de 2025, </a:t>
            </a:r>
            <a:endParaRPr lang="es-EC" sz="1200" b="1" dirty="0">
              <a:solidFill>
                <a:schemeClr val="accent2">
                  <a:lumMod val="75000"/>
                </a:schemeClr>
              </a:solidFill>
            </a:endParaRPr>
          </a:p>
        </p:txBody>
      </p:sp>
    </p:spTree>
    <p:extLst>
      <p:ext uri="{BB962C8B-B14F-4D97-AF65-F5344CB8AC3E}">
        <p14:creationId xmlns:p14="http://schemas.microsoft.com/office/powerpoint/2010/main" val="472261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3" name="Imagen 12">
            <a:extLst>
              <a:ext uri="{FF2B5EF4-FFF2-40B4-BE49-F238E27FC236}">
                <a16:creationId xmlns:a16="http://schemas.microsoft.com/office/drawing/2014/main" id="{0E953B98-3DA2-A00C-ABE3-19953F480B5E}"/>
              </a:ext>
            </a:extLst>
          </p:cNvPr>
          <p:cNvPicPr>
            <a:picLocks noChangeAspect="1"/>
          </p:cNvPicPr>
          <p:nvPr/>
        </p:nvPicPr>
        <p:blipFill>
          <a:blip r:embed="rId3"/>
          <a:stretch>
            <a:fillRect/>
          </a:stretch>
        </p:blipFill>
        <p:spPr>
          <a:xfrm>
            <a:off x="-528" y="0"/>
            <a:ext cx="12192528" cy="6858000"/>
          </a:xfrm>
          <a:prstGeom prst="rect">
            <a:avLst/>
          </a:prstGeom>
        </p:spPr>
      </p:pic>
      <p:grpSp>
        <p:nvGrpSpPr>
          <p:cNvPr id="14" name="Grupo 13">
            <a:extLst>
              <a:ext uri="{FF2B5EF4-FFF2-40B4-BE49-F238E27FC236}">
                <a16:creationId xmlns:a16="http://schemas.microsoft.com/office/drawing/2014/main" id="{9ED3840D-8B5D-09DF-B0FC-7281DD145601}"/>
              </a:ext>
            </a:extLst>
          </p:cNvPr>
          <p:cNvGrpSpPr/>
          <p:nvPr/>
        </p:nvGrpSpPr>
        <p:grpSpPr>
          <a:xfrm>
            <a:off x="4544757" y="3864664"/>
            <a:ext cx="3101958" cy="2324795"/>
            <a:chOff x="671573" y="2215746"/>
            <a:chExt cx="3101958" cy="2324795"/>
          </a:xfrm>
        </p:grpSpPr>
        <p:grpSp>
          <p:nvGrpSpPr>
            <p:cNvPr id="16" name="Grupo 15">
              <a:extLst>
                <a:ext uri="{FF2B5EF4-FFF2-40B4-BE49-F238E27FC236}">
                  <a16:creationId xmlns:a16="http://schemas.microsoft.com/office/drawing/2014/main" id="{CEAD83F3-9403-418A-45E9-C826467DCC37}"/>
                </a:ext>
              </a:extLst>
            </p:cNvPr>
            <p:cNvGrpSpPr/>
            <p:nvPr/>
          </p:nvGrpSpPr>
          <p:grpSpPr>
            <a:xfrm>
              <a:off x="671573" y="2215746"/>
              <a:ext cx="3101958" cy="2324795"/>
              <a:chOff x="6415790" y="1364105"/>
              <a:chExt cx="3695075" cy="2670606"/>
            </a:xfrm>
          </p:grpSpPr>
          <p:sp>
            <p:nvSpPr>
              <p:cNvPr id="18" name="Rectángulo: esquinas superiores redondeadas 17">
                <a:extLst>
                  <a:ext uri="{FF2B5EF4-FFF2-40B4-BE49-F238E27FC236}">
                    <a16:creationId xmlns:a16="http://schemas.microsoft.com/office/drawing/2014/main" id="{5E1C112A-7E93-27C6-67F9-5FE64A33FBB2}"/>
                  </a:ext>
                </a:extLst>
              </p:cNvPr>
              <p:cNvSpPr/>
              <p:nvPr/>
            </p:nvSpPr>
            <p:spPr>
              <a:xfrm>
                <a:off x="6415790" y="1364105"/>
                <a:ext cx="3552669" cy="2670606"/>
              </a:xfrm>
              <a:prstGeom prst="round2Same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sz="1050" dirty="0"/>
              </a:p>
            </p:txBody>
          </p:sp>
          <p:sp>
            <p:nvSpPr>
              <p:cNvPr id="19" name="CuadroTexto 18">
                <a:extLst>
                  <a:ext uri="{FF2B5EF4-FFF2-40B4-BE49-F238E27FC236}">
                    <a16:creationId xmlns:a16="http://schemas.microsoft.com/office/drawing/2014/main" id="{B7BC56F9-FFE1-55BE-0E72-DA497FD294C7}"/>
                  </a:ext>
                </a:extLst>
              </p:cNvPr>
              <p:cNvSpPr txBox="1"/>
              <p:nvPr/>
            </p:nvSpPr>
            <p:spPr>
              <a:xfrm>
                <a:off x="6558196" y="1603948"/>
                <a:ext cx="3552669" cy="1378877"/>
              </a:xfrm>
              <a:prstGeom prst="rect">
                <a:avLst/>
              </a:prstGeom>
              <a:noFill/>
            </p:spPr>
            <p:txBody>
              <a:bodyPr wrap="square" rtlCol="0">
                <a:spAutoFit/>
              </a:bodyPr>
              <a:lstStyle/>
              <a:p>
                <a:r>
                  <a:rPr lang="es-EC" sz="3600" b="1" dirty="0">
                    <a:solidFill>
                      <a:schemeClr val="accent1">
                        <a:lumMod val="75000"/>
                      </a:schemeClr>
                    </a:solidFill>
                    <a:latin typeface="Segoe"/>
                  </a:rPr>
                  <a:t>RENDICIÓN </a:t>
                </a:r>
              </a:p>
              <a:p>
                <a:r>
                  <a:rPr lang="es-EC" sz="3600" b="1" dirty="0">
                    <a:solidFill>
                      <a:schemeClr val="accent1">
                        <a:lumMod val="75000"/>
                      </a:schemeClr>
                    </a:solidFill>
                    <a:latin typeface="Segoe"/>
                  </a:rPr>
                  <a:t>   CUENTAS</a:t>
                </a:r>
              </a:p>
            </p:txBody>
          </p:sp>
          <p:sp>
            <p:nvSpPr>
              <p:cNvPr id="20" name="CuadroTexto 19">
                <a:extLst>
                  <a:ext uri="{FF2B5EF4-FFF2-40B4-BE49-F238E27FC236}">
                    <a16:creationId xmlns:a16="http://schemas.microsoft.com/office/drawing/2014/main" id="{78987E31-6A0E-7A11-3EC1-BEB22D8E5BC2}"/>
                  </a:ext>
                </a:extLst>
              </p:cNvPr>
              <p:cNvSpPr txBox="1"/>
              <p:nvPr/>
            </p:nvSpPr>
            <p:spPr>
              <a:xfrm>
                <a:off x="6707133" y="2231698"/>
                <a:ext cx="674558" cy="388914"/>
              </a:xfrm>
              <a:prstGeom prst="rect">
                <a:avLst/>
              </a:prstGeom>
              <a:noFill/>
            </p:spPr>
            <p:txBody>
              <a:bodyPr wrap="square" rtlCol="0">
                <a:spAutoFit/>
              </a:bodyPr>
              <a:lstStyle/>
              <a:p>
                <a:r>
                  <a:rPr lang="es-EC" sz="1600" b="1" dirty="0">
                    <a:solidFill>
                      <a:schemeClr val="accent1">
                        <a:lumMod val="75000"/>
                      </a:schemeClr>
                    </a:solidFill>
                    <a:latin typeface="Segoe"/>
                  </a:rPr>
                  <a:t>DE</a:t>
                </a:r>
              </a:p>
            </p:txBody>
          </p:sp>
          <p:sp>
            <p:nvSpPr>
              <p:cNvPr id="21" name="CuadroTexto 20">
                <a:extLst>
                  <a:ext uri="{FF2B5EF4-FFF2-40B4-BE49-F238E27FC236}">
                    <a16:creationId xmlns:a16="http://schemas.microsoft.com/office/drawing/2014/main" id="{C9AB6B73-EC74-1E9B-9942-C4D1CDDA2E35}"/>
                  </a:ext>
                </a:extLst>
              </p:cNvPr>
              <p:cNvSpPr txBox="1"/>
              <p:nvPr/>
            </p:nvSpPr>
            <p:spPr>
              <a:xfrm>
                <a:off x="8055061" y="2898355"/>
                <a:ext cx="1698448" cy="813183"/>
              </a:xfrm>
              <a:prstGeom prst="rect">
                <a:avLst/>
              </a:prstGeom>
              <a:noFill/>
            </p:spPr>
            <p:txBody>
              <a:bodyPr wrap="square" rtlCol="0">
                <a:spAutoFit/>
              </a:bodyPr>
              <a:lstStyle/>
              <a:p>
                <a:r>
                  <a:rPr lang="es-EC" sz="4000" b="1" dirty="0">
                    <a:solidFill>
                      <a:schemeClr val="tx1">
                        <a:lumMod val="65000"/>
                        <a:lumOff val="35000"/>
                      </a:schemeClr>
                    </a:solidFill>
                    <a:latin typeface="Segoe"/>
                  </a:rPr>
                  <a:t>2025</a:t>
                </a:r>
              </a:p>
            </p:txBody>
          </p:sp>
        </p:grpSp>
        <p:pic>
          <p:nvPicPr>
            <p:cNvPr id="17" name="Picture 2" descr="El Nuevo Ecuador Logo Logotipo Vector - Descarga Gratis SVG |  Worldvectorlogo">
              <a:extLst>
                <a:ext uri="{FF2B5EF4-FFF2-40B4-BE49-F238E27FC236}">
                  <a16:creationId xmlns:a16="http://schemas.microsoft.com/office/drawing/2014/main" id="{FB4F54CA-46CD-22DB-8415-0A10FECD68A1}"/>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0714" b="33897"/>
            <a:stretch>
              <a:fillRect/>
            </a:stretch>
          </p:blipFill>
          <p:spPr bwMode="auto">
            <a:xfrm>
              <a:off x="843719" y="3564995"/>
              <a:ext cx="1232964" cy="71778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2577</TotalTime>
  <Words>847</Words>
  <Application>Microsoft Office PowerPoint</Application>
  <PresentationFormat>Panorámica</PresentationFormat>
  <Paragraphs>92</Paragraphs>
  <Slides>9</Slides>
  <Notes>9</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Calibri</vt:lpstr>
      <vt:lpstr>Segoe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cajasmarcia@gmail.com</dc:creator>
  <cp:lastModifiedBy>Miguel Angel Castillo Rea</cp:lastModifiedBy>
  <cp:revision>69</cp:revision>
  <dcterms:created xsi:type="dcterms:W3CDTF">2021-05-27T23:45:58Z</dcterms:created>
  <dcterms:modified xsi:type="dcterms:W3CDTF">2026-03-11T19:14:26Z</dcterms:modified>
</cp:coreProperties>
</file>